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Lst>
  <p:notesMasterIdLst>
    <p:notesMasterId r:id="rId26"/>
  </p:notesMasterIdLst>
  <p:sldIdLst>
    <p:sldId id="280" r:id="rId4"/>
    <p:sldId id="282" r:id="rId5"/>
    <p:sldId id="284" r:id="rId6"/>
    <p:sldId id="283" r:id="rId7"/>
    <p:sldId id="258" r:id="rId8"/>
    <p:sldId id="257" r:id="rId9"/>
    <p:sldId id="259" r:id="rId10"/>
    <p:sldId id="260" r:id="rId11"/>
    <p:sldId id="261" r:id="rId12"/>
    <p:sldId id="262" r:id="rId13"/>
    <p:sldId id="263" r:id="rId14"/>
    <p:sldId id="264" r:id="rId15"/>
    <p:sldId id="269" r:id="rId16"/>
    <p:sldId id="265" r:id="rId17"/>
    <p:sldId id="267" r:id="rId18"/>
    <p:sldId id="270" r:id="rId19"/>
    <p:sldId id="266" r:id="rId20"/>
    <p:sldId id="271" r:id="rId21"/>
    <p:sldId id="268" r:id="rId22"/>
    <p:sldId id="272" r:id="rId23"/>
    <p:sldId id="276" r:id="rId24"/>
    <p:sldId id="273"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767" autoAdjust="0"/>
    <p:restoredTop sz="76852" autoAdjust="0"/>
  </p:normalViewPr>
  <p:slideViewPr>
    <p:cSldViewPr>
      <p:cViewPr>
        <p:scale>
          <a:sx n="75" d="100"/>
          <a:sy n="75" d="100"/>
        </p:scale>
        <p:origin x="2288" y="28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notesMaster" Target="notesMasters/notesMaster1.xml"/><Relationship Id="rId27" Type="http://schemas.openxmlformats.org/officeDocument/2006/relationships/presProps" Target="presProps.xml"/><Relationship Id="rId28" Type="http://schemas.openxmlformats.org/officeDocument/2006/relationships/viewProps" Target="viewProps.xml"/><Relationship Id="rId29" Type="http://schemas.openxmlformats.org/officeDocument/2006/relationships/theme" Target="theme/theme1.xml"/><Relationship Id="rId30" Type="http://schemas.openxmlformats.org/officeDocument/2006/relationships/tableStyles" Target="tableStyle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D4B952B-DCBD-4B45-A481-CA2604AE9772}" type="datetimeFigureOut">
              <a:rPr lang="en-GB" smtClean="0"/>
              <a:t>14/12/2017</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2D4590-D97C-46BB-85B5-97C85B4C269F}" type="slidenum">
              <a:rPr lang="en-GB" smtClean="0"/>
              <a:t>‹#›</a:t>
            </a:fld>
            <a:endParaRPr lang="en-GB"/>
          </a:p>
        </p:txBody>
      </p:sp>
    </p:spTree>
    <p:extLst>
      <p:ext uri="{BB962C8B-B14F-4D97-AF65-F5344CB8AC3E}">
        <p14:creationId xmlns:p14="http://schemas.microsoft.com/office/powerpoint/2010/main" val="31393020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951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understand that professionals need to work together to help them, and that information about them will sometimes have to be shared. What they emphasise is that this information is personal to them. If information is shared inappropriately it is hurtful, can be damaging to young people, and shows a lack of respect for them as individuals with rights. It is important, wherever possible, to get permission beforehand, and only share information when it is necessary and appropriate. Sensitivity is also important when helping the young person access information about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“If I tell Lucia something confidential I want it to stay there – unless it’s something really, really serious. It doesn’t get spread round here [the CSE project]. It’s like Peter [another project worker] won’t know my details – he’ll just know my name and who I am, whereas Lucia knows more about me... It’s important because it’s my life.” (Young person, ‘Helping me find my own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“Here they say – ‘Where do you want to read it? (her case file) Do you want someone there? Should we have a plan in case there is something that is written you don’t agree with?...You could be upset’. Very considerate. Other services don’t do this.” (Young person, ‘The Alexi Project’)</a:t>
            </a: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10</a:t>
            </a:fld>
            <a:endParaRPr lang="en-GB"/>
          </a:p>
        </p:txBody>
      </p:sp>
    </p:spTree>
    <p:extLst>
      <p:ext uri="{BB962C8B-B14F-4D97-AF65-F5344CB8AC3E}">
        <p14:creationId xmlns:p14="http://schemas.microsoft.com/office/powerpoint/2010/main" val="146103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understand that professionals need to work together to help them, and that information about them will sometimes have to be shared. What they emphasise is that this information is personal to them. If information is shared inappropriately it is hurtful, can be damaging to young people, and shows a lack of respect for them as individuals with rights. It is important, wherever possible, to get permission beforehand, and only share information when it is necessary and appropriate. Sensitivity is also important when helping the young person access information about themselves.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“If I tell Lucia something confidential I want it to stay there – unless it’s something really, really serious. It doesn’t get spread round here [the CSE project]. It’s like Peter [another project worker] won’t know my details – he’ll just know my name and who I am, whereas Lucia knows more about me... It’s important because it’s my life.” (Young person, ‘Helping me find my own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“Here they say – ‘Where do you want to read it? (her case file) Do you want someone there? Should we have a plan in case there is something that is written you don’t agree with?...You could be upset’. Very considerate. Other services don’t do this.” (Young person, ‘The Alexi Project’)</a:t>
            </a:r>
            <a:endParaRPr lang="en-GB" b="1"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11</a:t>
            </a:fld>
            <a:endParaRPr lang="en-GB"/>
          </a:p>
        </p:txBody>
      </p:sp>
    </p:spTree>
    <p:extLst>
      <p:ext uri="{BB962C8B-B14F-4D97-AF65-F5344CB8AC3E}">
        <p14:creationId xmlns:p14="http://schemas.microsoft.com/office/powerpoint/2010/main" val="3956176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value relationships with professionals that are characterised by care, respect and perseverance. Part of respecting young people involves giving them choices wherever possible. Choice relates to the everyday details of practice, such as where to meet a worker, what food and drink will be available and who will be present, as well as more significant decisions. In this way professionals can demonstrate their trust in the young person’s ability to make choices, and acknowledge their respect for the young person as an individual.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“She’s been really helpful…I was kind of worried because I don’t know what the police told her about my case… So then when she got here she was like, ‘You can tell me, you don’t have to tell me, I don’t mind.” (Young person, ‘Children’s Voices’)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“Sara was explaining what they’d do, and then said ‘Well you can either go to the place where, like Sara’s office is, or you can do them in college’, and at first, because I didn’t know Sara, I was more comfortable being in college with friendly faces and stuff, so that’s where we carried on doing our meetings, at college, and we booked a room in the library, and that’s where we go every Thursday at 11 o’clock, to do our meetings.” (Young person, ‘The Alexi Project’)</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12</a:t>
            </a:fld>
            <a:endParaRPr lang="en-GB"/>
          </a:p>
        </p:txBody>
      </p:sp>
    </p:spTree>
    <p:extLst>
      <p:ext uri="{BB962C8B-B14F-4D97-AF65-F5344CB8AC3E}">
        <p14:creationId xmlns:p14="http://schemas.microsoft.com/office/powerpoint/2010/main" val="1813849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value relationships with professionals that are characterised by care, respect and perseverance. Part of respecting young people involves giving them choices wherever possible. Choice relates to the everyday details of practice, such as where to meet a worker, what food and drink will be available and who will be present, as well as more significant decisions. In this way professionals can demonstrate their trust in the young person’s ability to make choices, and acknowledge their respect for the young person as an individual.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“She’s been really helpful…I was kind of worried because I don’t know what the police told her about my case… So then when she got here she was like, ‘You can tell me, you don’t have to tell me, I don’t mind.” (Young person, ‘Children’s Voices’)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“Sara was explaining what they’d do, and then said ‘Well you can either go to the place where, like Sara’s office is, or you can do them in college’, and at first, because I didn’t know Sara, I was more comfortable being in college with friendly faces and stuff, so that’s where we carried on doing our meetings, at college, and we booked a room in the library, and that’s where we go every Thursday at 11 o’clock, to do our meetings.” (Young person, ‘The Alexi Project’)</a:t>
            </a: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13</a:t>
            </a:fld>
            <a:endParaRPr lang="en-GB"/>
          </a:p>
        </p:txBody>
      </p:sp>
    </p:spTree>
    <p:extLst>
      <p:ext uri="{BB962C8B-B14F-4D97-AF65-F5344CB8AC3E}">
        <p14:creationId xmlns:p14="http://schemas.microsoft.com/office/powerpoint/2010/main" val="367195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Research summary</a:t>
            </a:r>
          </a:p>
          <a:p>
            <a:r>
              <a:rPr lang="en-GB" dirty="0" smtClean="0"/>
              <a:t>Young people affected by child sexual exploitation (CSE) want professionals to recognise that they are more than victims, and have talents and abilities that can be developed. CSE is one part of a life story, and acknowledging this will help services treat young people as though they have a past, present and future. Development opportunities can involve being part of groups with other young people, as well as going outside of the service environment for trips and visits to different places. Creative methods like drama, music, art and poetry may all contribute to recognising young people’s strengths, developing their resilience, self-expression and self-esteem and offering them new opportunities. </a:t>
            </a:r>
          </a:p>
          <a:p>
            <a:endParaRPr lang="en-GB" dirty="0" smtClean="0"/>
          </a:p>
          <a:p>
            <a:r>
              <a:rPr lang="en-GB" b="1" dirty="0" smtClean="0"/>
              <a:t>Quotes</a:t>
            </a:r>
            <a:r>
              <a:rPr lang="en-GB" b="1" baseline="0" dirty="0" smtClean="0"/>
              <a:t> from young people</a:t>
            </a:r>
            <a:endParaRPr lang="en-GB" b="1" dirty="0" smtClean="0"/>
          </a:p>
          <a:p>
            <a:r>
              <a:rPr lang="en-GB" dirty="0" smtClean="0"/>
              <a:t>“The workshop that they give to us – afterwards they give us like interviews about it. So when we said ‘this should be changed’, ‘that should be changed’ – they said ‘well why don’t you deliver it?’...It was an amazing experience. It felt good because...the young people [that we delivered it to] thought it was better being delivered by us.” (Young person, ‘Helping me find my own way’) </a:t>
            </a:r>
          </a:p>
          <a:p>
            <a:endParaRPr lang="en-GB" dirty="0" smtClean="0"/>
          </a:p>
          <a:p>
            <a:r>
              <a:rPr lang="en-GB" dirty="0" smtClean="0"/>
              <a:t>“A couple of weeks back I did interviews for a person here, for a new [member of staff] here and that just put me on cloud nine that because I thought - no-one’s ever really trusted me that much before. I just felt that bit more responsibility and stuff...so it were scary – you know growing up a bit – but fantastic.” (Young person, ‘Helping me find my own way’)</a:t>
            </a:r>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14</a:t>
            </a:fld>
            <a:endParaRPr lang="en-GB"/>
          </a:p>
        </p:txBody>
      </p:sp>
    </p:spTree>
    <p:extLst>
      <p:ext uri="{BB962C8B-B14F-4D97-AF65-F5344CB8AC3E}">
        <p14:creationId xmlns:p14="http://schemas.microsoft.com/office/powerpoint/2010/main" val="234302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act of communicating about their experiences can be therapeutic for young people affected by child sexual exploitation (CSE). However, their experience of services often involves being or feeling silenced, and lacking the opportunity or support to speak. Where these opportunities have existed – either through talking or writing or drawing – young people can identify instances where this led to action being taken on their behalf, or simply feeling listened to. Young people have also highlighted the importance of opportunities to ‘speak out’ to help others – they believe in the power of ‘voice’ to create change.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“Like the photography project - that helped me because when it comes to captions – I like writing and I… I didn’t really speak about [sexual exploitation]. I didn’t really do that. I just bottled it up and I needed to get it out in another way and I think if I hadn’t have done it I think I would have just been bubbling it up.” (Young person, ‘Helping me find my own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“My social worker, yeah, when I had </a:t>
            </a:r>
            <a:r>
              <a:rPr lang="en-GB" dirty="0" err="1" smtClean="0"/>
              <a:t>sommat</a:t>
            </a:r>
            <a:r>
              <a:rPr lang="en-GB" dirty="0" smtClean="0"/>
              <a:t> to tell her, she wouldn’t listen. She’d just keep going on and on about what she thought... Sometimes you’re in that situation when they think it’s all about what they’re saying, like you don’t get a word in edgeways. They’ve </a:t>
            </a:r>
            <a:r>
              <a:rPr lang="en-GB" dirty="0" err="1" smtClean="0"/>
              <a:t>gotta</a:t>
            </a:r>
            <a:r>
              <a:rPr lang="en-GB" dirty="0" smtClean="0"/>
              <a:t> think about how you actually feel telling someone about </a:t>
            </a:r>
            <a:r>
              <a:rPr lang="en-GB" dirty="0" err="1" smtClean="0"/>
              <a:t>sommat</a:t>
            </a:r>
            <a:r>
              <a:rPr lang="en-GB" dirty="0" smtClean="0"/>
              <a:t> serious an that” (Young person, ‘It’s wrong…but you get used to it’)</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15</a:t>
            </a:fld>
            <a:endParaRPr lang="en-GB"/>
          </a:p>
        </p:txBody>
      </p:sp>
    </p:spTree>
    <p:extLst>
      <p:ext uri="{BB962C8B-B14F-4D97-AF65-F5344CB8AC3E}">
        <p14:creationId xmlns:p14="http://schemas.microsoft.com/office/powerpoint/2010/main" val="16227004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act of communicating about their experiences can be therapeutic for young people affected by child sexual exploitation (CSE). However, their experience of services often involves being or feeling silenced, and lacking the opportunity or support to speak. Where these opportunities have existed – either through talking or writing or drawing – young people can identify instances where this led to action being taken on their behalf, or simply feeling listened to. Young people have also highlighted the importance of opportunities to ‘speak out’ to help others – they believe in the power of ‘voice’ to create change.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“Like the photography project - that helped me because when it comes to captions – I like writing and I… I didn’t really speak about [sexual exploitation]. I didn’t really do that. I just bottled it up and I needed to get it out in another way and I think if I hadn’t have done it I think I would have just been bubbling it up.” (Young person, ‘Helping me find my own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“My social worker, yeah, when I had </a:t>
            </a:r>
            <a:r>
              <a:rPr lang="en-GB" dirty="0" err="1" smtClean="0"/>
              <a:t>sommat</a:t>
            </a:r>
            <a:r>
              <a:rPr lang="en-GB" dirty="0" smtClean="0"/>
              <a:t> to tell her, she wouldn’t listen. She’d just keep going on and on about what she thought... Sometimes you’re in that situation when they think it’s all about what they’re saying, like you don’t get a word in edgeways. They’ve </a:t>
            </a:r>
            <a:r>
              <a:rPr lang="en-GB" dirty="0" err="1" smtClean="0"/>
              <a:t>gotta</a:t>
            </a:r>
            <a:r>
              <a:rPr lang="en-GB" dirty="0" smtClean="0"/>
              <a:t> think about how you actually feel telling someone about </a:t>
            </a:r>
            <a:r>
              <a:rPr lang="en-GB" dirty="0" err="1" smtClean="0"/>
              <a:t>sommat</a:t>
            </a:r>
            <a:r>
              <a:rPr lang="en-GB" dirty="0" smtClean="0"/>
              <a:t> serious an that” (Young person, ‘It’s wrong…but you get used to it’)</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16</a:t>
            </a:fld>
            <a:endParaRPr lang="en-GB"/>
          </a:p>
        </p:txBody>
      </p:sp>
    </p:spTree>
    <p:extLst>
      <p:ext uri="{BB962C8B-B14F-4D97-AF65-F5344CB8AC3E}">
        <p14:creationId xmlns:p14="http://schemas.microsoft.com/office/powerpoint/2010/main" val="1287023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report different types of discrimination, relating to their age, gender, sexuality, ethnicity, culture, the neighbourhood to which they belong, or perceptions of their family background or behaviour. They can also feel judged for being sexually exploited, and feel that these perceptions have informed professional reactions and responses. Sometimes this is reflected in negative, discriminatory language – expressed verbally or in written notes. Young people therefore feel strongly that professionals should think carefully about the way they talk about – and to - young people, and should question their assumptions about young people’s behaviour.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“When you see young people on the streets don’t call them attention seekers, don’t call them prostitutes</a:t>
            </a:r>
            <a:r>
              <a:rPr lang="en-GB" b="1" dirty="0" smtClean="0"/>
              <a:t>, </a:t>
            </a:r>
            <a:r>
              <a:rPr lang="en-GB" b="1" u="sng" dirty="0" smtClean="0"/>
              <a:t>see the bigger picture </a:t>
            </a:r>
            <a:r>
              <a:rPr lang="en-GB" dirty="0" smtClean="0"/>
              <a:t>- why are they on the streets? Why don’t they want to go home? Why do they want to stay out? See the bigger picture.” (Young person, ‘DfE consultation’)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“She [the police officer] tried to blame my upbringing for the people that I was associating with and stuff. She said because I grew up without my dad being there...I’d always had an older boyfriend to have a father figure, and she kind of like blamed me for what had happened.” (Young person, ‘Making Justice Work’)</a:t>
            </a:r>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17</a:t>
            </a:fld>
            <a:endParaRPr lang="en-GB"/>
          </a:p>
        </p:txBody>
      </p:sp>
    </p:spTree>
    <p:extLst>
      <p:ext uri="{BB962C8B-B14F-4D97-AF65-F5344CB8AC3E}">
        <p14:creationId xmlns:p14="http://schemas.microsoft.com/office/powerpoint/2010/main" val="41322852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report different types of discrimination, relating to their age, gender, sexuality, ethnicity, culture, the neighbourhood to which they belong, or perceptions of their family background or behaviour. They can also feel judged for being sexually exploited, and feel that these perceptions have informed professional reactions and responses. Sometimes this is reflected in negative, discriminatory language – expressed verbally or in written notes. Young people therefore feel strongly that professionals should think carefully about the way they talk about – and to - young people, and should question their assumptions about young people’s behaviour.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“When you see young people on the streets don’t call them attention seekers, don’t call them prostitutes, see the bigger picture - why are they on the streets? Why don’t they want to go home? Why do they want to stay out? See the bigger picture.” (Young person, ‘DfE consultation’)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“She [the police officer] tried to blame my upbringing for the people that I was associating with and stuff. She said because I grew up without my dad being there...I’d always had an older boyfriend to have a father figure, and she kind of like blamed me for what had happened.” (Young person, ‘Making Justice Work’)</a:t>
            </a:r>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18</a:t>
            </a:fld>
            <a:endParaRPr lang="en-GB"/>
          </a:p>
        </p:txBody>
      </p:sp>
    </p:spTree>
    <p:extLst>
      <p:ext uri="{BB962C8B-B14F-4D97-AF65-F5344CB8AC3E}">
        <p14:creationId xmlns:p14="http://schemas.microsoft.com/office/powerpoint/2010/main" val="12880110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recognise that it is not always possible to work with the same person, but they are frustrated at having to repeat their accounts, and being passed to different workers or services. Meeting with and talking to the same person can help build up a trusting relationship, which can mean the young person is more able to talk about what is happening. This in turn can help keep them safe. Young people also highlight that being in contact with the same person is helpful for making sure they, and their family, are kept informed.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“Sometimes you have to keep retelling your story over and over again to different police officers because they keep switching and assigning different officers to your case.” (Young person, ‘Making Justice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“Let’s say I’m the young person, I tell you something, yes I know you have to go tell your supervisor and everything, but let’s say…the case gets passed on to different services. I think the key worker that was initially there should remain in contact with that young person so she doesn’t feel like she’s just told that person something, they’ve told someone else and now they’ve moved on.” (Young person, ‘It’s wrong…but you get used to it’)</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19</a:t>
            </a:fld>
            <a:endParaRPr lang="en-GB"/>
          </a:p>
        </p:txBody>
      </p:sp>
    </p:spTree>
    <p:extLst>
      <p:ext uri="{BB962C8B-B14F-4D97-AF65-F5344CB8AC3E}">
        <p14:creationId xmlns:p14="http://schemas.microsoft.com/office/powerpoint/2010/main" val="1380900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919482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recognise that it is not always possible to work with the same person, but they are frustrated at having to repeat their accounts, and being passed to different workers or services. Meeting with and talking to the same person can help build up a trusting relationship, which can mean the young person is more able to talk about what is happening. This in turn can help keep them safe. Young people also highlight that being in contact with the same person is helpful for making sure they, and their family, are kept informed.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“Sometimes you have to keep retelling your story over and over again to different police officers because they keep switching and assigning different officers to your case.” (Young person, ‘Making Justice Work’)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“Let’s say I’m the young person, I tell you something, yes I know you have to go tell your supervisor and everything, but let’s say…the case gets passed on to different services. I think the key worker that was initially there should remain in contact with that young person so she doesn’t feel like she’s just told that person something, they’ve told someone else and now they’ve moved on.” (Young person, ‘It’s wrong…but you get used to it’)</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20</a:t>
            </a:fld>
            <a:endParaRPr lang="en-GB"/>
          </a:p>
        </p:txBody>
      </p:sp>
    </p:spTree>
    <p:extLst>
      <p:ext uri="{BB962C8B-B14F-4D97-AF65-F5344CB8AC3E}">
        <p14:creationId xmlns:p14="http://schemas.microsoft.com/office/powerpoint/2010/main" val="33340178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While the accounts of young people affected by child sexual exploitation (CSE) contain many indictments of professional practice, they also contain praise and an acknowledgement that individuals can make a big difference. Where young people have received good support, they can identify how circumstances have changed for them. It is important that professionals believe things can change – that they persevere, and don’t give up. That belief can become a source of hope for young people when they are going through very difficult experiences.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police do an excellent job in keeping young people safe. They helped me find a safe place to stay and without them I never would have been here now. They have helped me understand that what happened was not my fault and that I was not to blame.” (Young person, ‘Children’s Voices’)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“Because Tom [my worker] has had experiences with almost exactly the same situations as mine, he’s taught me about what’s happened – where they [the young people] are now and that’s almost made me think, this isn’t going to be forever. I can be a normal teenager... definitely Tom’s making me think that I can get past this.” (Young person, ‘Helping me find my own way’)</a:t>
            </a:r>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21</a:t>
            </a:fld>
            <a:endParaRPr lang="en-GB"/>
          </a:p>
        </p:txBody>
      </p:sp>
    </p:spTree>
    <p:extLst>
      <p:ext uri="{BB962C8B-B14F-4D97-AF65-F5344CB8AC3E}">
        <p14:creationId xmlns:p14="http://schemas.microsoft.com/office/powerpoint/2010/main" val="4100999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While the accounts of young people affected by child sexual exploitation (CSE) contain many indictments of professional practice, they also contain praise and an acknowledgement that individuals can make a big difference. Where young people have received good support, they can identify how circumstances have changed for them. It is important that professionals believe things can change – that they persevere, and don’t give up. That belief can become a source of hope for young people when they are going through very difficult experiences.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“The police do an excellent job in keeping young people safe. They helped me find a safe place to stay and without them I never would have been here now. They have helped me understand that what happened was not my fault and that I was not to blame.” (Young person, ‘Children’s Voices’)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“Because Tom [my worker] has had experiences with almost exactly the same situations as mine, he’s taught me about what’s happened – where they [the young people] are now and that’s almost made me think, this isn’t going to be forever. I can be a normal teenager... definitely Tom’s making me think that I can get past this.” (Young person, ‘Helping me find my own way’)</a:t>
            </a:r>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22</a:t>
            </a:fld>
            <a:endParaRPr lang="en-GB"/>
          </a:p>
        </p:txBody>
      </p:sp>
    </p:spTree>
    <p:extLst>
      <p:ext uri="{BB962C8B-B14F-4D97-AF65-F5344CB8AC3E}">
        <p14:creationId xmlns:p14="http://schemas.microsoft.com/office/powerpoint/2010/main" val="3809350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37333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51022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Research</a:t>
            </a:r>
            <a:r>
              <a:rPr lang="en-GB" b="1" baseline="0" dirty="0" smtClean="0"/>
              <a:t> summary</a:t>
            </a:r>
            <a:endParaRPr lang="en-GB" b="1" dirty="0" smtClean="0"/>
          </a:p>
          <a:p>
            <a:r>
              <a:rPr lang="en-GB" dirty="0" smtClean="0"/>
              <a:t>Young people affected by child sexual exploitation (CSE) have made it clear that they need and value help from a range of services. This includes specialist CSE services which can provide a welcoming space where they will be listened to and where they can meet people who understand what they’re going through. It also includes help from other services, like education, housing, youth work, counselling, health, children’s social care and the police. All such services need to be accessible to, and work appropriately with, young people. </a:t>
            </a:r>
          </a:p>
          <a:p>
            <a:endParaRPr lang="en-GB" b="1" dirty="0" smtClean="0"/>
          </a:p>
          <a:p>
            <a:r>
              <a:rPr lang="en-GB" b="1" dirty="0" smtClean="0"/>
              <a:t>Quotes from young</a:t>
            </a:r>
            <a:r>
              <a:rPr lang="en-GB" b="1" baseline="0" dirty="0" smtClean="0"/>
              <a:t> people</a:t>
            </a:r>
            <a:endParaRPr lang="en-GB" b="1" dirty="0" smtClean="0"/>
          </a:p>
          <a:p>
            <a:r>
              <a:rPr lang="en-GB" dirty="0" smtClean="0"/>
              <a:t>“We are not [visiting the CSE service] to do anything other than talk about how we are, so it is taken a lot more seriously than when you are in school. Even when I did see a counsellor in school, it was about getting back to lessons rather than what was wrong…It makes me feel more comfortable knowing I have my worker I can talk to and be listened to.” (Young person, ‘The Alexi Project’) </a:t>
            </a:r>
          </a:p>
          <a:p>
            <a:endParaRPr lang="en-GB" dirty="0" smtClean="0"/>
          </a:p>
          <a:p>
            <a:r>
              <a:rPr lang="en-GB" dirty="0" smtClean="0"/>
              <a:t>“If you’re having to come [travel] this far, are there enough services?” (Young person, ‘The Alexi Project’)</a:t>
            </a:r>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5</a:t>
            </a:fld>
            <a:endParaRPr lang="en-GB"/>
          </a:p>
        </p:txBody>
      </p:sp>
    </p:spTree>
    <p:extLst>
      <p:ext uri="{BB962C8B-B14F-4D97-AF65-F5344CB8AC3E}">
        <p14:creationId xmlns:p14="http://schemas.microsoft.com/office/powerpoint/2010/main" val="2959760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smtClean="0"/>
              <a:t>Research</a:t>
            </a:r>
            <a:r>
              <a:rPr lang="en-GB" b="1" baseline="0" dirty="0" smtClean="0"/>
              <a:t> summary</a:t>
            </a:r>
            <a:endParaRPr lang="en-GB" b="1" dirty="0" smtClean="0"/>
          </a:p>
          <a:p>
            <a:r>
              <a:rPr lang="en-GB" dirty="0" smtClean="0"/>
              <a:t>Young people affected by child sexual exploitation (CSE) have made it clear that they need and value help from a range of services. This includes specialist CSE services which can provide a welcoming space where they will be listened to and where they can meet people who understand what they’re going through. It also includes help from other services, like education, housing, youth work, counselling, health, children’s social care and the police. All such services need to be accessible to, and work appropriately with, young people. </a:t>
            </a:r>
          </a:p>
          <a:p>
            <a:endParaRPr lang="en-GB" b="1" dirty="0" smtClean="0"/>
          </a:p>
          <a:p>
            <a:r>
              <a:rPr lang="en-GB" b="1" dirty="0" smtClean="0"/>
              <a:t>Quotes from young</a:t>
            </a:r>
            <a:r>
              <a:rPr lang="en-GB" b="1" baseline="0" dirty="0" smtClean="0"/>
              <a:t> people</a:t>
            </a:r>
            <a:endParaRPr lang="en-GB" b="1" dirty="0" smtClean="0"/>
          </a:p>
          <a:p>
            <a:r>
              <a:rPr lang="en-GB" dirty="0" smtClean="0"/>
              <a:t>“We are not [visiting the CSE service] to do anything other than talk about how we are, so it is taken a lot more seriously than when you are in school. Even when I did see a counsellor in school, it was about getting back to lessons rather than what was wrong…It makes me feel more comfortable knowing I have my worker I can talk to and be listened to.” (Young person, ‘The Alexi Project’) </a:t>
            </a:r>
          </a:p>
          <a:p>
            <a:endParaRPr lang="en-GB" dirty="0" smtClean="0"/>
          </a:p>
          <a:p>
            <a:r>
              <a:rPr lang="en-GB" dirty="0" smtClean="0"/>
              <a:t>“If you’re having to come [travel] this far, are there enough services?” (Young person, ‘The Alexi Project’)</a:t>
            </a:r>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6</a:t>
            </a:fld>
            <a:endParaRPr lang="en-GB"/>
          </a:p>
        </p:txBody>
      </p:sp>
    </p:spTree>
    <p:extLst>
      <p:ext uri="{BB962C8B-B14F-4D97-AF65-F5344CB8AC3E}">
        <p14:creationId xmlns:p14="http://schemas.microsoft.com/office/powerpoint/2010/main" val="1333111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endParaRPr lang="en-GB" dirty="0" smtClean="0"/>
          </a:p>
          <a:p>
            <a:r>
              <a:rPr lang="en-GB" dirty="0" smtClean="0"/>
              <a:t>There is a clear message from young people affected by child sexual exploitation (CSE) that showing care is really important. This means having a compassionate attitude, but it also means demonstrating care through what is actually done: being kept informed about your case and having your needs noticed and met, for example. Young people value professionals who are able to display genuine understanding and thoughtfulness. Having boundaries is part of this – caring enough to have rules in place to protect a young person. </a:t>
            </a:r>
          </a:p>
          <a:p>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endParaRPr lang="en-GB" dirty="0" smtClean="0"/>
          </a:p>
          <a:p>
            <a:r>
              <a:rPr lang="en-GB" dirty="0" smtClean="0"/>
              <a:t>“They make you feel wanted; at home. If you ask for more help, they’ll give you it and they’ll not make you feel awkward for asking for it...They make you feel like you’re not putting anyone out. So you’re not wasting anyone’s time or anything. They’re always there for you.” (Young person, ‘Helping me find my own way’) </a:t>
            </a:r>
          </a:p>
          <a:p>
            <a:endParaRPr lang="en-GB" dirty="0" smtClean="0"/>
          </a:p>
          <a:p>
            <a:r>
              <a:rPr lang="en-GB" dirty="0" smtClean="0"/>
              <a:t>“She [the foster carer] didn’t care to be honest. If I went missing, she’d say ‘Where you been?’ I’d say ‘Out’ and that would be it. She never asked any more questions. She should have convinced me not to, asked me ‘What’s up?’ Sat me down, asked me if I was alright, but she never did.” (Young person, ‘Barnardo’s Safe Accommodation Project Consultation’)</a:t>
            </a:r>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7</a:t>
            </a:fld>
            <a:endParaRPr lang="en-GB"/>
          </a:p>
        </p:txBody>
      </p:sp>
    </p:spTree>
    <p:extLst>
      <p:ext uri="{BB962C8B-B14F-4D97-AF65-F5344CB8AC3E}">
        <p14:creationId xmlns:p14="http://schemas.microsoft.com/office/powerpoint/2010/main" val="684770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who come into contact with services are often worried and scared. Service procedures can be alien, confusing and overwhelming. Young people may have experienced rejection by other services, and feel anxious that they will not be believed, or that action will be taken that they do not want. Some young people experience pressure to disclose abuse, so it’s essential to recognise the importance of taking time, and allowing young people to talk when and if they are ready. Talking about abuse, trusting professionals, recovering – it all takes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“Once you get a kid through that door, you know their past on a piece of paper, but you don’t know about their rules, like their view. So, like, you’ve got to talk to them, you’ve got to sit down and think ‘Mate, I’m </a:t>
            </a:r>
            <a:r>
              <a:rPr lang="en-GB" dirty="0" err="1" smtClean="0"/>
              <a:t>gonna</a:t>
            </a:r>
            <a:r>
              <a:rPr lang="en-GB" dirty="0" smtClean="0"/>
              <a:t> put time into this’ and after a couple of months, like, they’re open to you, they’d think ‘All right, she’s </a:t>
            </a:r>
            <a:r>
              <a:rPr lang="en-GB" dirty="0" err="1" smtClean="0"/>
              <a:t>gonna</a:t>
            </a:r>
            <a:r>
              <a:rPr lang="en-GB" dirty="0" smtClean="0"/>
              <a:t> stick around.” (Young person, ‘Barnardo’s Safe Accommodation Project Evaluation’)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 would of liked more time in these sessions and to of done them for a few more weeks. I would really like to do these sessions again. It’s nice to talk in private and share my ideas.” (Young person, ‘Out of the Box’)</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8</a:t>
            </a:fld>
            <a:endParaRPr lang="en-GB"/>
          </a:p>
        </p:txBody>
      </p:sp>
    </p:spTree>
    <p:extLst>
      <p:ext uri="{BB962C8B-B14F-4D97-AF65-F5344CB8AC3E}">
        <p14:creationId xmlns:p14="http://schemas.microsoft.com/office/powerpoint/2010/main" val="4256875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Research</a:t>
            </a:r>
            <a:r>
              <a:rPr lang="en-GB" b="1" baseline="0" dirty="0" smtClean="0"/>
              <a:t> summary</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Young people affected by child sexual exploitation (CSE) who come into contact with services are often worried and scared. Service procedures can be alien, confusing and overwhelming. Young people may have experienced rejection by other services, and feel anxious that they will not be believed, or that action will be taken that they do not want. Some young people experience pressure to disclose abuse, so it’s essential to recognise the importance of taking time, and allowing young people to talk when and if they are ready. Talking about abuse, trusting professionals, recovering – it all takes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b="1" dirty="0" smtClean="0"/>
              <a:t>Quotes from young</a:t>
            </a:r>
            <a:r>
              <a:rPr lang="en-GB" b="1" baseline="0" dirty="0" smtClean="0"/>
              <a:t> people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“Once you get a kid through that door, you know their past on a piece of paper, but you don’t know about their rules, like their view. So, like, you’ve got to talk to them, you’ve got to sit down and think ‘Mate, I’m </a:t>
            </a:r>
            <a:r>
              <a:rPr lang="en-GB" dirty="0" err="1" smtClean="0"/>
              <a:t>gonna</a:t>
            </a:r>
            <a:r>
              <a:rPr lang="en-GB" dirty="0" smtClean="0"/>
              <a:t> put time into this’ and after a couple of months, like, they’re open to you, they’d think ‘All right, she’s </a:t>
            </a:r>
            <a:r>
              <a:rPr lang="en-GB" dirty="0" err="1" smtClean="0"/>
              <a:t>gonna</a:t>
            </a:r>
            <a:r>
              <a:rPr lang="en-GB" dirty="0" smtClean="0"/>
              <a:t> stick around.” (Young person, ‘Barnardo’s Safe Accommodation Project Evaluation’)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 would of liked more time in these sessions and to of done them for a few more weeks. I would really like to do these sessions again. It’s nice to talk in private and share my ideas.” (Young person, ‘Out of the Box’)</a:t>
            </a:r>
            <a:endParaRPr lang="en-GB"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b="1" dirty="0" smtClean="0"/>
          </a:p>
          <a:p>
            <a:endParaRPr lang="en-GB" dirty="0"/>
          </a:p>
        </p:txBody>
      </p:sp>
      <p:sp>
        <p:nvSpPr>
          <p:cNvPr id="4" name="Slide Number Placeholder 3"/>
          <p:cNvSpPr>
            <a:spLocks noGrp="1"/>
          </p:cNvSpPr>
          <p:nvPr>
            <p:ph type="sldNum" sz="quarter" idx="10"/>
          </p:nvPr>
        </p:nvSpPr>
        <p:spPr/>
        <p:txBody>
          <a:bodyPr/>
          <a:lstStyle/>
          <a:p>
            <a:fld id="{D12D4590-D97C-46BB-85B5-97C85B4C269F}" type="slidenum">
              <a:rPr lang="en-GB" smtClean="0"/>
              <a:t>9</a:t>
            </a:fld>
            <a:endParaRPr lang="en-GB"/>
          </a:p>
        </p:txBody>
      </p:sp>
    </p:spTree>
    <p:extLst>
      <p:ext uri="{BB962C8B-B14F-4D97-AF65-F5344CB8AC3E}">
        <p14:creationId xmlns:p14="http://schemas.microsoft.com/office/powerpoint/2010/main" val="2981730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A418D5A7-9D5F-480F-A2CA-8BB69E7A0104}" type="datetimeFigureOut">
              <a:rPr lang="en-GB" smtClean="0"/>
              <a:t>14/12/2017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15422604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418D5A7-9D5F-480F-A2CA-8BB69E7A0104}" type="datetimeFigureOut">
              <a:rPr lang="en-GB" smtClean="0"/>
              <a:t>14/12/2017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1169992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418D5A7-9D5F-480F-A2CA-8BB69E7A0104}" type="datetimeFigureOut">
              <a:rPr lang="en-GB" smtClean="0"/>
              <a:t>14/12/2017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8368646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5"/>
          <p:cNvSpPr>
            <a:spLocks noGrp="1"/>
          </p:cNvSpPr>
          <p:nvPr>
            <p:ph type="sldNum" sz="quarter" idx="10"/>
          </p:nvPr>
        </p:nvSpPr>
        <p:spPr>
          <a:ln/>
        </p:spPr>
        <p:txBody>
          <a:bodyPr/>
          <a:lstStyle>
            <a:lvl1pPr>
              <a:defRPr/>
            </a:lvl1pPr>
          </a:lstStyle>
          <a:p>
            <a:fld id="{FCF045DA-DD82-E848-AF0B-F5FC89AE2120}" type="slidenum">
              <a:rPr lang="en-US" altLang="en-US"/>
              <a:pPr/>
              <a:t>‹#›</a:t>
            </a:fld>
            <a:endParaRPr lang="en-US" altLang="en-US"/>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5"/>
          <p:cNvSpPr>
            <a:spLocks noGrp="1"/>
          </p:cNvSpPr>
          <p:nvPr>
            <p:ph type="sldNum" sz="quarter" idx="10"/>
          </p:nvPr>
        </p:nvSpPr>
        <p:spPr>
          <a:ln/>
        </p:spPr>
        <p:txBody>
          <a:bodyPr/>
          <a:lstStyle>
            <a:lvl1pPr>
              <a:defRPr/>
            </a:lvl1pPr>
          </a:lstStyle>
          <a:p>
            <a:fld id="{249670E0-D18E-944A-AE40-87B09E219397}" type="slidenum">
              <a:rPr lang="en-US" altLang="en-US"/>
              <a:pPr/>
              <a:t>‹#›</a:t>
            </a:fld>
            <a:endParaRPr lang="en-US" altLang="en-US"/>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p:cNvSpPr>
          <p:nvPr>
            <p:ph type="sldNum" sz="quarter" idx="10"/>
          </p:nvPr>
        </p:nvSpPr>
        <p:spPr>
          <a:ln/>
        </p:spPr>
        <p:txBody>
          <a:bodyPr/>
          <a:lstStyle>
            <a:lvl1pPr>
              <a:defRPr/>
            </a:lvl1pPr>
          </a:lstStyle>
          <a:p>
            <a:fld id="{3A3AFD00-15CB-3348-872E-0BD1C74F9955}" type="slidenum">
              <a:rPr lang="en-US" altLang="en-US"/>
              <a:pPr/>
              <a:t>‹#›</a:t>
            </a:fld>
            <a:endParaRPr lang="en-US" altLang="en-US"/>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5"/>
          <p:cNvSpPr>
            <a:spLocks noGrp="1"/>
          </p:cNvSpPr>
          <p:nvPr>
            <p:ph type="sldNum" sz="quarter" idx="10"/>
          </p:nvPr>
        </p:nvSpPr>
        <p:spPr>
          <a:ln/>
        </p:spPr>
        <p:txBody>
          <a:bodyPr/>
          <a:lstStyle>
            <a:lvl1pPr>
              <a:defRPr/>
            </a:lvl1pPr>
          </a:lstStyle>
          <a:p>
            <a:fld id="{EE548940-634E-5D44-8B40-80E5BDF10E85}" type="slidenum">
              <a:rPr lang="en-US" altLang="en-US"/>
              <a:pPr/>
              <a:t>‹#›</a:t>
            </a:fld>
            <a:endParaRPr lang="en-US" altLang="en-US"/>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5"/>
          <p:cNvSpPr>
            <a:spLocks noGrp="1"/>
          </p:cNvSpPr>
          <p:nvPr>
            <p:ph type="sldNum" sz="quarter" idx="10"/>
          </p:nvPr>
        </p:nvSpPr>
        <p:spPr>
          <a:ln/>
        </p:spPr>
        <p:txBody>
          <a:bodyPr/>
          <a:lstStyle>
            <a:lvl1pPr>
              <a:defRPr/>
            </a:lvl1pPr>
          </a:lstStyle>
          <a:p>
            <a:fld id="{1F3F539F-BFE8-7741-8AC1-E77D35728796}" type="slidenum">
              <a:rPr lang="en-US" altLang="en-US"/>
              <a:pPr/>
              <a:t>‹#›</a:t>
            </a:fld>
            <a:endParaRPr lang="en-US" altLang="en-US"/>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Rectangle 5"/>
          <p:cNvSpPr>
            <a:spLocks noGrp="1"/>
          </p:cNvSpPr>
          <p:nvPr>
            <p:ph type="sldNum" sz="quarter" idx="10"/>
          </p:nvPr>
        </p:nvSpPr>
        <p:spPr>
          <a:ln/>
        </p:spPr>
        <p:txBody>
          <a:bodyPr/>
          <a:lstStyle>
            <a:lvl1pPr>
              <a:defRPr/>
            </a:lvl1pPr>
          </a:lstStyle>
          <a:p>
            <a:fld id="{F48DD3BA-E3CA-814D-AB80-4735C489CF9F}" type="slidenum">
              <a:rPr lang="en-US" altLang="en-US"/>
              <a:pPr/>
              <a:t>‹#›</a:t>
            </a:fld>
            <a:endParaRPr lang="en-US" altLang="en-US"/>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p:cNvSpPr>
          <p:nvPr>
            <p:ph type="sldNum" sz="quarter" idx="10"/>
          </p:nvPr>
        </p:nvSpPr>
        <p:spPr>
          <a:ln/>
        </p:spPr>
        <p:txBody>
          <a:bodyPr/>
          <a:lstStyle>
            <a:lvl1pPr>
              <a:defRPr/>
            </a:lvl1pPr>
          </a:lstStyle>
          <a:p>
            <a:fld id="{00398DF2-8AC7-BB41-A757-E4D13EBA0694}" type="slidenum">
              <a:rPr lang="en-US" altLang="en-US"/>
              <a:pPr/>
              <a:t>‹#›</a:t>
            </a:fld>
            <a:endParaRPr lang="en-US" altLang="en-US"/>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p:cNvSpPr>
          <p:nvPr>
            <p:ph type="sldNum" sz="quarter" idx="10"/>
          </p:nvPr>
        </p:nvSpPr>
        <p:spPr>
          <a:ln/>
        </p:spPr>
        <p:txBody>
          <a:bodyPr/>
          <a:lstStyle>
            <a:lvl1pPr>
              <a:defRPr/>
            </a:lvl1pPr>
          </a:lstStyle>
          <a:p>
            <a:fld id="{6DBB1A92-5597-7F4A-8443-0FCC719BDC9B}" type="slidenum">
              <a:rPr lang="en-US" altLang="en-US"/>
              <a:pPr/>
              <a:t>‹#›</a:t>
            </a:fld>
            <a:endParaRPr lang="en-US" altLang="en-US"/>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A418D5A7-9D5F-480F-A2CA-8BB69E7A0104}" type="datetimeFigureOut">
              <a:rPr lang="en-GB" smtClean="0"/>
              <a:t>14/12/2017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42339331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sym typeface="Arial" pitchFamily="34"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p:cNvSpPr>
          <p:nvPr>
            <p:ph type="sldNum" sz="quarter" idx="10"/>
          </p:nvPr>
        </p:nvSpPr>
        <p:spPr>
          <a:ln/>
        </p:spPr>
        <p:txBody>
          <a:bodyPr/>
          <a:lstStyle>
            <a:lvl1pPr>
              <a:defRPr/>
            </a:lvl1pPr>
          </a:lstStyle>
          <a:p>
            <a:fld id="{9A40BE91-BBC1-6A4A-8C12-26CDC5394268}" type="slidenum">
              <a:rPr lang="en-US" altLang="en-US"/>
              <a:pPr/>
              <a:t>‹#›</a:t>
            </a:fld>
            <a:endParaRPr lang="en-US" altLang="en-US"/>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5"/>
          <p:cNvSpPr>
            <a:spLocks noGrp="1"/>
          </p:cNvSpPr>
          <p:nvPr>
            <p:ph type="sldNum" sz="quarter" idx="10"/>
          </p:nvPr>
        </p:nvSpPr>
        <p:spPr>
          <a:ln/>
        </p:spPr>
        <p:txBody>
          <a:bodyPr/>
          <a:lstStyle>
            <a:lvl1pPr>
              <a:defRPr/>
            </a:lvl1pPr>
          </a:lstStyle>
          <a:p>
            <a:fld id="{11E238E0-8B9B-3744-9711-FFFFB74631AA}" type="slidenum">
              <a:rPr lang="en-US" altLang="en-US"/>
              <a:pPr/>
              <a:t>‹#›</a:t>
            </a:fld>
            <a:endParaRPr lang="en-US" altLang="en-US"/>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5"/>
          <p:cNvSpPr>
            <a:spLocks noGrp="1"/>
          </p:cNvSpPr>
          <p:nvPr>
            <p:ph type="sldNum" sz="quarter" idx="10"/>
          </p:nvPr>
        </p:nvSpPr>
        <p:spPr>
          <a:ln/>
        </p:spPr>
        <p:txBody>
          <a:bodyPr/>
          <a:lstStyle>
            <a:lvl1pPr>
              <a:defRPr/>
            </a:lvl1pPr>
          </a:lstStyle>
          <a:p>
            <a:fld id="{35DABAD3-1A4B-694E-9FAE-498EEFC86620}" type="slidenum">
              <a:rPr lang="en-US" altLang="en-US"/>
              <a:pPr/>
              <a:t>‹#›</a:t>
            </a:fld>
            <a:endParaRPr lang="en-US" altLang="en-US"/>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p:cNvSpPr>
          <p:nvPr>
            <p:ph type="sldNum" sz="quarter" idx="10"/>
          </p:nvPr>
        </p:nvSpPr>
        <p:spPr>
          <a:ln/>
        </p:spPr>
        <p:txBody>
          <a:bodyPr/>
          <a:lstStyle>
            <a:lvl1pPr>
              <a:defRPr/>
            </a:lvl1pPr>
          </a:lstStyle>
          <a:p>
            <a:fld id="{A4FA8E51-4774-6441-B94D-5F6C04D1084E}" type="slidenum">
              <a:rPr lang="en-US" altLang="en-US"/>
              <a:pPr/>
              <a:t>‹#›</a:t>
            </a:fld>
            <a:endParaRPr lang="en-US" altLang="en-US"/>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p:cNvSpPr>
          <p:nvPr>
            <p:ph type="sldNum" sz="quarter" idx="10"/>
          </p:nvPr>
        </p:nvSpPr>
        <p:spPr>
          <a:ln/>
        </p:spPr>
        <p:txBody>
          <a:bodyPr/>
          <a:lstStyle>
            <a:lvl1pPr>
              <a:defRPr/>
            </a:lvl1pPr>
          </a:lstStyle>
          <a:p>
            <a:fld id="{E3413DF6-84D5-274B-8B9D-D0F159412DA5}" type="slidenum">
              <a:rPr lang="en-US" altLang="en-US"/>
              <a:pPr/>
              <a:t>‹#›</a:t>
            </a:fld>
            <a:endParaRPr lang="en-US" altLang="en-US"/>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p:cNvSpPr>
          <p:nvPr>
            <p:ph type="sldNum" sz="quarter" idx="10"/>
          </p:nvPr>
        </p:nvSpPr>
        <p:spPr>
          <a:ln/>
        </p:spPr>
        <p:txBody>
          <a:bodyPr/>
          <a:lstStyle>
            <a:lvl1pPr>
              <a:defRPr/>
            </a:lvl1pPr>
          </a:lstStyle>
          <a:p>
            <a:fld id="{7138E67E-7B82-6349-A97A-6D2B7B2959E5}" type="slidenum">
              <a:rPr lang="en-US" altLang="en-US"/>
              <a:pPr/>
              <a:t>‹#›</a:t>
            </a:fld>
            <a:endParaRPr lang="en-US" altLang="en-US"/>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p:cNvSpPr>
          <p:nvPr>
            <p:ph type="sldNum" sz="quarter" idx="10"/>
          </p:nvPr>
        </p:nvSpPr>
        <p:spPr>
          <a:ln/>
        </p:spPr>
        <p:txBody>
          <a:bodyPr/>
          <a:lstStyle>
            <a:lvl1pPr>
              <a:defRPr/>
            </a:lvl1pPr>
          </a:lstStyle>
          <a:p>
            <a:fld id="{87374D62-C7F5-B74B-B362-F90D969C0198}" type="slidenum">
              <a:rPr lang="en-US" altLang="en-US"/>
              <a:pPr/>
              <a:t>‹#›</a:t>
            </a:fld>
            <a:endParaRPr lang="en-US" altLang="en-US"/>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p:cNvSpPr>
          <p:nvPr>
            <p:ph type="sldNum" sz="quarter" idx="10"/>
          </p:nvPr>
        </p:nvSpPr>
        <p:spPr>
          <a:ln/>
        </p:spPr>
        <p:txBody>
          <a:bodyPr/>
          <a:lstStyle>
            <a:lvl1pPr>
              <a:defRPr/>
            </a:lvl1pPr>
          </a:lstStyle>
          <a:p>
            <a:fld id="{8B81C9DD-B26D-4E45-ABA2-ABFC2F2F1444}" type="slidenum">
              <a:rPr lang="en-US" altLang="en-US"/>
              <a:pPr/>
              <a:t>‹#›</a:t>
            </a:fld>
            <a:endParaRPr lang="en-US" altLang="en-US"/>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Rectangle 4"/>
          <p:cNvSpPr>
            <a:spLocks noGrp="1"/>
          </p:cNvSpPr>
          <p:nvPr>
            <p:ph type="sldNum" sz="quarter" idx="10"/>
          </p:nvPr>
        </p:nvSpPr>
        <p:spPr>
          <a:ln/>
        </p:spPr>
        <p:txBody>
          <a:bodyPr/>
          <a:lstStyle>
            <a:lvl1pPr>
              <a:defRPr/>
            </a:lvl1pPr>
          </a:lstStyle>
          <a:p>
            <a:fld id="{D9E7795A-621E-F64B-AAD6-386BF667C035}" type="slidenum">
              <a:rPr lang="en-US" altLang="en-US"/>
              <a:pPr/>
              <a:t>‹#›</a:t>
            </a:fld>
            <a:endParaRPr lang="en-US" altLang="en-US"/>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p:cNvSpPr>
          <p:nvPr>
            <p:ph type="sldNum" sz="quarter" idx="10"/>
          </p:nvPr>
        </p:nvSpPr>
        <p:spPr>
          <a:ln/>
        </p:spPr>
        <p:txBody>
          <a:bodyPr/>
          <a:lstStyle>
            <a:lvl1pPr>
              <a:defRPr/>
            </a:lvl1pPr>
          </a:lstStyle>
          <a:p>
            <a:fld id="{E1159329-693C-C948-8C99-20E8806215DE}" type="slidenum">
              <a:rPr lang="en-US" altLang="en-US"/>
              <a:pPr/>
              <a:t>‹#›</a:t>
            </a:fld>
            <a:endParaRPr lang="en-US" alt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418D5A7-9D5F-480F-A2CA-8BB69E7A0104}" type="datetimeFigureOut">
              <a:rPr lang="en-GB" smtClean="0"/>
              <a:t>14/12/2017</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35488985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p:cNvSpPr>
          <p:nvPr>
            <p:ph type="sldNum" sz="quarter" idx="10"/>
          </p:nvPr>
        </p:nvSpPr>
        <p:spPr>
          <a:ln/>
        </p:spPr>
        <p:txBody>
          <a:bodyPr/>
          <a:lstStyle>
            <a:lvl1pPr>
              <a:defRPr/>
            </a:lvl1pPr>
          </a:lstStyle>
          <a:p>
            <a:fld id="{D7E9729C-4B91-0443-A729-146EBD70F034}" type="slidenum">
              <a:rPr lang="en-US" altLang="en-US"/>
              <a:pPr/>
              <a:t>‹#›</a:t>
            </a:fld>
            <a:endParaRPr lang="en-US" altLang="en-US"/>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sym typeface="Arial" pitchFamily="34" charset="0"/>
            </a:endParaRPr>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p:cNvSpPr>
          <p:nvPr>
            <p:ph type="sldNum" sz="quarter" idx="10"/>
          </p:nvPr>
        </p:nvSpPr>
        <p:spPr>
          <a:ln/>
        </p:spPr>
        <p:txBody>
          <a:bodyPr/>
          <a:lstStyle>
            <a:lvl1pPr>
              <a:defRPr/>
            </a:lvl1pPr>
          </a:lstStyle>
          <a:p>
            <a:fld id="{52BB885A-04FA-0D4F-BB70-2D013F480C4F}" type="slidenum">
              <a:rPr lang="en-US" altLang="en-US"/>
              <a:pPr/>
              <a:t>‹#›</a:t>
            </a:fld>
            <a:endParaRPr lang="en-US" altLang="en-US"/>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p:cNvSpPr>
          <p:nvPr>
            <p:ph type="sldNum" sz="quarter" idx="10"/>
          </p:nvPr>
        </p:nvSpPr>
        <p:spPr>
          <a:ln/>
        </p:spPr>
        <p:txBody>
          <a:bodyPr/>
          <a:lstStyle>
            <a:lvl1pPr>
              <a:defRPr/>
            </a:lvl1pPr>
          </a:lstStyle>
          <a:p>
            <a:fld id="{F0711E4A-42EE-BE4C-8AA3-7FAA3CB9A5AB}" type="slidenum">
              <a:rPr lang="en-US" altLang="en-US"/>
              <a:pPr/>
              <a:t>‹#›</a:t>
            </a:fld>
            <a:endParaRPr lang="en-US" altLang="en-US"/>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p:cNvSpPr>
          <p:nvPr>
            <p:ph type="sldNum" sz="quarter" idx="10"/>
          </p:nvPr>
        </p:nvSpPr>
        <p:spPr>
          <a:ln/>
        </p:spPr>
        <p:txBody>
          <a:bodyPr/>
          <a:lstStyle>
            <a:lvl1pPr>
              <a:defRPr/>
            </a:lvl1pPr>
          </a:lstStyle>
          <a:p>
            <a:fld id="{BF401CBF-C29B-0742-A447-54D7B988F132}" type="slidenum">
              <a:rPr lang="en-US" altLang="en-US"/>
              <a:pPr/>
              <a:t>‹#›</a:t>
            </a:fld>
            <a:endParaRPr lang="en-US" alt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A418D5A7-9D5F-480F-A2CA-8BB69E7A0104}" type="datetimeFigureOut">
              <a:rPr lang="en-GB" smtClean="0"/>
              <a:t>14/12/2017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1304382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A418D5A7-9D5F-480F-A2CA-8BB69E7A0104}" type="datetimeFigureOut">
              <a:rPr lang="en-GB" smtClean="0"/>
              <a:t>14/12/2017</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26565471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A418D5A7-9D5F-480F-A2CA-8BB69E7A0104}" type="datetimeFigureOut">
              <a:rPr lang="en-GB" smtClean="0"/>
              <a:t>14/12/2017</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3923410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18D5A7-9D5F-480F-A2CA-8BB69E7A0104}" type="datetimeFigureOut">
              <a:rPr lang="en-GB" smtClean="0"/>
              <a:t>14/12/2017</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5134325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8D5A7-9D5F-480F-A2CA-8BB69E7A0104}" type="datetimeFigureOut">
              <a:rPr lang="en-GB" smtClean="0"/>
              <a:t>14/12/2017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32898936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418D5A7-9D5F-480F-A2CA-8BB69E7A0104}" type="datetimeFigureOut">
              <a:rPr lang="en-GB" smtClean="0"/>
              <a:t>14/12/2017</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DA59F9AF-8BA1-440E-837A-ABB5A3EE3145}" type="slidenum">
              <a:rPr lang="en-GB" smtClean="0"/>
              <a:t>‹#›</a:t>
            </a:fld>
            <a:endParaRPr lang="en-GB"/>
          </a:p>
        </p:txBody>
      </p:sp>
    </p:spTree>
    <p:extLst>
      <p:ext uri="{BB962C8B-B14F-4D97-AF65-F5344CB8AC3E}">
        <p14:creationId xmlns:p14="http://schemas.microsoft.com/office/powerpoint/2010/main" val="429205741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png"/><Relationship Id="rId14" Type="http://schemas.openxmlformats.org/officeDocument/2006/relationships/image" Target="../media/image2.jpeg"/><Relationship Id="rId15" Type="http://schemas.openxmlformats.org/officeDocument/2006/relationships/image" Target="../media/image3.png"/><Relationship Id="rId16"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5.png"/><Relationship Id="rId14" Type="http://schemas.openxmlformats.org/officeDocument/2006/relationships/image" Target="../media/image6.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418D5A7-9D5F-480F-A2CA-8BB69E7A0104}" type="datetimeFigureOut">
              <a:rPr lang="en-GB" smtClean="0"/>
              <a:t>14/12/2017</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59F9AF-8BA1-440E-837A-ABB5A3EE3145}" type="slidenum">
              <a:rPr lang="en-GB" smtClean="0"/>
              <a:t>‹#›</a:t>
            </a:fld>
            <a:endParaRPr lang="en-GB"/>
          </a:p>
        </p:txBody>
      </p:sp>
    </p:spTree>
    <p:extLst>
      <p:ext uri="{BB962C8B-B14F-4D97-AF65-F5344CB8AC3E}">
        <p14:creationId xmlns:p14="http://schemas.microsoft.com/office/powerpoint/2010/main" val="15095904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9217" name="Rectangle 1" descr="image2.png"/>
          <p:cNvSpPr>
            <a:spLocks/>
          </p:cNvSpPr>
          <p:nvPr/>
        </p:nvSpPr>
        <p:spPr bwMode="auto">
          <a:xfrm>
            <a:off x="939800" y="3902075"/>
            <a:ext cx="7262813" cy="38100"/>
          </a:xfrm>
          <a:prstGeom prst="rect">
            <a:avLst/>
          </a:prstGeom>
          <a:blipFill dpi="0" rotWithShape="0">
            <a:blip r:embed="rId13"/>
            <a:srcRect/>
            <a:tile tx="0" ty="0" sx="100000" sy="100000" flip="none" algn="tl"/>
          </a:blipFill>
          <a:ln>
            <a:noFill/>
          </a:ln>
          <a:effectLst/>
          <a:extLs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5718" tIns="35718" rIns="35718" bIns="35718" anchor="ctr"/>
          <a:lstStyle>
            <a:lvl1pPr eaLnBrk="0">
              <a:defRPr sz="2400">
                <a:solidFill>
                  <a:srgbClr val="000000"/>
                </a:solidFill>
                <a:latin typeface="Arial" charset="0"/>
                <a:ea typeface="Arial" charset="0"/>
                <a:cs typeface="Arial" charset="0"/>
                <a:sym typeface="Arial" charset="0"/>
              </a:defRPr>
            </a:lvl1pPr>
            <a:lvl2pPr marL="742950" indent="-285750" eaLnBrk="0">
              <a:defRPr sz="2400">
                <a:solidFill>
                  <a:srgbClr val="000000"/>
                </a:solidFill>
                <a:latin typeface="Arial" charset="0"/>
                <a:ea typeface="Arial" charset="0"/>
                <a:cs typeface="Arial" charset="0"/>
                <a:sym typeface="Arial" charset="0"/>
              </a:defRPr>
            </a:lvl2pPr>
            <a:lvl3pPr marL="1143000" indent="-228600" eaLnBrk="0">
              <a:defRPr sz="2400">
                <a:solidFill>
                  <a:srgbClr val="000000"/>
                </a:solidFill>
                <a:latin typeface="Arial" charset="0"/>
                <a:ea typeface="Arial" charset="0"/>
                <a:cs typeface="Arial" charset="0"/>
                <a:sym typeface="Arial" charset="0"/>
              </a:defRPr>
            </a:lvl3pPr>
            <a:lvl4pPr marL="1600200" indent="-228600" eaLnBrk="0">
              <a:defRPr sz="2400">
                <a:solidFill>
                  <a:srgbClr val="000000"/>
                </a:solidFill>
                <a:latin typeface="Arial" charset="0"/>
                <a:ea typeface="Arial" charset="0"/>
                <a:cs typeface="Arial" charset="0"/>
                <a:sym typeface="Arial" charset="0"/>
              </a:defRPr>
            </a:lvl4pPr>
            <a:lvl5pPr marL="2057400" indent="-228600" eaLnBrk="0">
              <a:defRPr sz="2400">
                <a:solidFill>
                  <a:srgbClr val="000000"/>
                </a:solidFill>
                <a:latin typeface="Arial" charset="0"/>
                <a:ea typeface="Arial" charset="0"/>
                <a:cs typeface="Arial" charset="0"/>
                <a:sym typeface="Arial" charset="0"/>
              </a:defRPr>
            </a:lvl5pPr>
            <a:lvl6pPr marL="2514600" indent="-228600" algn="ctr" eaLnBrk="0" fontAlgn="base" hangingPunct="0">
              <a:spcBef>
                <a:spcPct val="0"/>
              </a:spcBef>
              <a:spcAft>
                <a:spcPct val="0"/>
              </a:spcAft>
              <a:defRPr sz="2400">
                <a:solidFill>
                  <a:srgbClr val="000000"/>
                </a:solidFill>
                <a:latin typeface="Arial" charset="0"/>
                <a:ea typeface="Arial" charset="0"/>
                <a:cs typeface="Arial" charset="0"/>
                <a:sym typeface="Arial" charset="0"/>
              </a:defRPr>
            </a:lvl6pPr>
            <a:lvl7pPr marL="2971800" indent="-228600" algn="ctr" eaLnBrk="0" fontAlgn="base" hangingPunct="0">
              <a:spcBef>
                <a:spcPct val="0"/>
              </a:spcBef>
              <a:spcAft>
                <a:spcPct val="0"/>
              </a:spcAft>
              <a:defRPr sz="2400">
                <a:solidFill>
                  <a:srgbClr val="000000"/>
                </a:solidFill>
                <a:latin typeface="Arial" charset="0"/>
                <a:ea typeface="Arial" charset="0"/>
                <a:cs typeface="Arial" charset="0"/>
                <a:sym typeface="Arial" charset="0"/>
              </a:defRPr>
            </a:lvl7pPr>
            <a:lvl8pPr marL="3429000" indent="-228600" algn="ctr" eaLnBrk="0" fontAlgn="base" hangingPunct="0">
              <a:spcBef>
                <a:spcPct val="0"/>
              </a:spcBef>
              <a:spcAft>
                <a:spcPct val="0"/>
              </a:spcAft>
              <a:defRPr sz="2400">
                <a:solidFill>
                  <a:srgbClr val="000000"/>
                </a:solidFill>
                <a:latin typeface="Arial" charset="0"/>
                <a:ea typeface="Arial" charset="0"/>
                <a:cs typeface="Arial" charset="0"/>
                <a:sym typeface="Arial" charset="0"/>
              </a:defRPr>
            </a:lvl8pPr>
            <a:lvl9pPr marL="3886200" indent="-228600" algn="ctr" eaLnBrk="0" fontAlgn="base" hangingPunct="0">
              <a:spcBef>
                <a:spcPct val="0"/>
              </a:spcBef>
              <a:spcAft>
                <a:spcPct val="0"/>
              </a:spcAft>
              <a:defRPr sz="2400">
                <a:solidFill>
                  <a:srgbClr val="000000"/>
                </a:solidFill>
                <a:latin typeface="Arial" charset="0"/>
                <a:ea typeface="Arial" charset="0"/>
                <a:cs typeface="Arial" charset="0"/>
                <a:sym typeface="Arial" charset="0"/>
              </a:defRPr>
            </a:lvl9pPr>
          </a:lstStyle>
          <a:p>
            <a:pPr eaLnBrk="1" fontAlgn="base" hangingPunct="0">
              <a:spcBef>
                <a:spcPct val="0"/>
              </a:spcBef>
              <a:spcAft>
                <a:spcPct val="0"/>
              </a:spcAft>
            </a:pPr>
            <a:endParaRPr lang="en-US" altLang="en-US" sz="1600">
              <a:solidFill>
                <a:srgbClr val="FFFFFF"/>
              </a:solidFill>
            </a:endParaRPr>
          </a:p>
        </p:txBody>
      </p:sp>
      <p:pic>
        <p:nvPicPr>
          <p:cNvPr id="9219" name="Picture 2" descr="UOB_Logo-01.jp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725488" y="296863"/>
            <a:ext cx="2146300" cy="91281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9220" name="Picture 3" descr="image4.png"/>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3878263" y="563563"/>
            <a:ext cx="3097212" cy="5635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9221" name="Picture 4" descr="image5.png"/>
          <p:cNvPicPr>
            <a:picLocks noChangeAspect="1"/>
          </p:cNvPicPr>
          <p:nvPr/>
        </p:nvPicPr>
        <p:blipFill>
          <a:blip r:embed="rId16" cstate="screen">
            <a:extLst>
              <a:ext uri="{28A0092B-C50C-407E-A947-70E740481C1C}">
                <a14:useLocalDpi xmlns:a14="http://schemas.microsoft.com/office/drawing/2010/main"/>
              </a:ext>
            </a:extLst>
          </a:blip>
          <a:srcRect/>
          <a:stretch>
            <a:fillRect/>
          </a:stretch>
        </p:blipFill>
        <p:spPr bwMode="auto">
          <a:xfrm>
            <a:off x="7316788" y="106363"/>
            <a:ext cx="1042987" cy="137636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2" name="Rectangle 5"/>
          <p:cNvSpPr>
            <a:spLocks noGrp="1"/>
          </p:cNvSpPr>
          <p:nvPr>
            <p:ph type="sldNum" sz="quarter" idx="2"/>
          </p:nvPr>
        </p:nvSpPr>
        <p:spPr bwMode="auto">
          <a:xfrm>
            <a:off x="4440238" y="6503988"/>
            <a:ext cx="252412" cy="2428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35718" tIns="35718" rIns="35718" bIns="35718" numCol="1" anchor="t" anchorCtr="0" compatLnSpc="1">
            <a:prstTxWarp prst="textNoShape">
              <a:avLst/>
            </a:prstTxWarp>
          </a:bodyPr>
          <a:lstStyle>
            <a:lvl1pPr algn="l" defTabSz="914400">
              <a:defRPr sz="1200"/>
            </a:lvl1pPr>
          </a:lstStyle>
          <a:p>
            <a:pPr fontAlgn="base" hangingPunct="0">
              <a:spcBef>
                <a:spcPct val="0"/>
              </a:spcBef>
              <a:spcAft>
                <a:spcPct val="0"/>
              </a:spcAft>
            </a:pPr>
            <a:fld id="{D050049F-F28E-6544-9A5E-9C0D62922F53}" type="slidenum">
              <a:rPr lang="en-US" altLang="en-US">
                <a:solidFill>
                  <a:srgbClr val="000000"/>
                </a:solidFill>
                <a:ea typeface="Arial" charset="0"/>
                <a:sym typeface="Arial" charset="0"/>
              </a:rPr>
              <a:pPr fontAlgn="base" hangingPunct="0">
                <a:spcBef>
                  <a:spcPct val="0"/>
                </a:spcBef>
                <a:spcAft>
                  <a:spcPct val="0"/>
                </a:spcAft>
              </a:pPr>
              <a:t>‹#›</a:t>
            </a:fld>
            <a:endParaRPr lang="en-US" altLang="en-US">
              <a:solidFill>
                <a:srgbClr val="000000"/>
              </a:solidFill>
              <a:ea typeface="Arial" charset="0"/>
              <a:sym typeface="Arial" charset="0"/>
            </a:endParaRPr>
          </a:p>
        </p:txBody>
      </p:sp>
    </p:spTree>
    <p:extLst>
      <p:ext uri="{BB962C8B-B14F-4D97-AF65-F5344CB8AC3E}">
        <p14:creationId xmlns:p14="http://schemas.microsoft.com/office/powerpoint/2010/main" val="20661109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09575" rtl="0" eaLnBrk="0" fontAlgn="base" hangingPunct="0">
        <a:spcBef>
          <a:spcPct val="0"/>
        </a:spcBef>
        <a:spcAft>
          <a:spcPct val="0"/>
        </a:spcAft>
        <a:defRPr sz="3200" b="1">
          <a:solidFill>
            <a:srgbClr val="244C5A"/>
          </a:solidFill>
          <a:latin typeface="+mj-lt"/>
          <a:ea typeface="Arial" charset="0"/>
          <a:cs typeface="+mj-cs"/>
          <a:sym typeface="Arial" charset="0"/>
        </a:defRPr>
      </a:lvl1pPr>
      <a:lvl2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2pPr>
      <a:lvl3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3pPr>
      <a:lvl4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4pPr>
      <a:lvl5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5pPr>
      <a:lvl6pPr marL="4572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6pPr>
      <a:lvl7pPr marL="9144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7pPr>
      <a:lvl8pPr marL="13716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8pPr>
      <a:lvl9pPr marL="18288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9pPr>
    </p:titleStyle>
    <p:bodyStyle>
      <a:lvl1pPr marL="311150" indent="-3111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1pPr>
      <a:lvl2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2pPr>
      <a:lvl3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3pPr>
      <a:lvl4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4pPr>
      <a:lvl5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5pPr>
      <a:lvl6pPr marL="9080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6pPr>
      <a:lvl7pPr marL="13652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7pPr>
      <a:lvl8pPr marL="18224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8pPr>
      <a:lvl9pPr marL="22796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rgbClr val="FFFFFF"/>
        </a:solidFill>
        <a:effectLst/>
      </p:bgPr>
    </p:bg>
    <p:spTree>
      <p:nvGrpSpPr>
        <p:cNvPr id="1" name=""/>
        <p:cNvGrpSpPr/>
        <p:nvPr/>
      </p:nvGrpSpPr>
      <p:grpSpPr>
        <a:xfrm>
          <a:off x="0" y="0"/>
          <a:ext cx="0" cy="0"/>
          <a:chOff x="0" y="0"/>
          <a:chExt cx="0" cy="0"/>
        </a:xfrm>
      </p:grpSpPr>
      <p:sp>
        <p:nvSpPr>
          <p:cNvPr id="8193" name="Rectangle 1"/>
          <p:cNvSpPr>
            <a:spLocks/>
          </p:cNvSpPr>
          <p:nvPr/>
        </p:nvSpPr>
        <p:spPr bwMode="auto">
          <a:xfrm>
            <a:off x="-9525" y="1149350"/>
            <a:ext cx="9163050" cy="38100"/>
          </a:xfrm>
          <a:prstGeom prst="rect">
            <a:avLst/>
          </a:prstGeom>
          <a:solidFill>
            <a:srgbClr val="A2ACAB">
              <a:alpha val="63921"/>
            </a:srgbClr>
          </a:solidFill>
          <a:ln>
            <a:noFill/>
          </a:ln>
          <a:effectLst/>
          <a:extLst>
            <a:ext uri="{91240B29-F687-4f45-9708-019B960494DF}">
              <a14:hiddenLine xmlns=""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35718" tIns="35718" rIns="35718" bIns="35718" anchor="ctr"/>
          <a:lstStyle>
            <a:lvl1pPr>
              <a:defRPr sz="2400">
                <a:solidFill>
                  <a:srgbClr val="000000"/>
                </a:solidFill>
                <a:latin typeface="Arial" pitchFamily="34" charset="0"/>
                <a:cs typeface="Arial" pitchFamily="34" charset="0"/>
                <a:sym typeface="Arial" pitchFamily="34" charset="0"/>
              </a:defRPr>
            </a:lvl1pPr>
            <a:lvl2pPr>
              <a:defRPr sz="2400">
                <a:solidFill>
                  <a:srgbClr val="000000"/>
                </a:solidFill>
                <a:latin typeface="Arial" pitchFamily="34" charset="0"/>
                <a:cs typeface="Arial" pitchFamily="34" charset="0"/>
                <a:sym typeface="Arial" pitchFamily="34" charset="0"/>
              </a:defRPr>
            </a:lvl2pPr>
            <a:lvl3pPr>
              <a:defRPr sz="2400">
                <a:solidFill>
                  <a:srgbClr val="000000"/>
                </a:solidFill>
                <a:latin typeface="Arial" pitchFamily="34" charset="0"/>
                <a:cs typeface="Arial" pitchFamily="34" charset="0"/>
                <a:sym typeface="Arial" pitchFamily="34" charset="0"/>
              </a:defRPr>
            </a:lvl3pPr>
            <a:lvl4pPr>
              <a:defRPr sz="2400">
                <a:solidFill>
                  <a:srgbClr val="000000"/>
                </a:solidFill>
                <a:latin typeface="Arial" pitchFamily="34" charset="0"/>
                <a:cs typeface="Arial" pitchFamily="34" charset="0"/>
                <a:sym typeface="Arial" pitchFamily="34" charset="0"/>
              </a:defRPr>
            </a:lvl4pPr>
            <a:lvl5pPr>
              <a:defRPr sz="2400">
                <a:solidFill>
                  <a:srgbClr val="000000"/>
                </a:solidFill>
                <a:latin typeface="Arial" pitchFamily="34" charset="0"/>
                <a:cs typeface="Arial" pitchFamily="34" charset="0"/>
                <a:sym typeface="Arial" pitchFamily="34" charset="0"/>
              </a:defRPr>
            </a:lvl5pPr>
            <a:lvl6pPr marL="457200" indent="1828800" algn="ctr" fontAlgn="base" hangingPunct="0">
              <a:spcBef>
                <a:spcPct val="0"/>
              </a:spcBef>
              <a:spcAft>
                <a:spcPct val="0"/>
              </a:spcAft>
              <a:defRPr sz="2400">
                <a:solidFill>
                  <a:srgbClr val="000000"/>
                </a:solidFill>
                <a:latin typeface="Arial" pitchFamily="34" charset="0"/>
                <a:cs typeface="Arial" pitchFamily="34" charset="0"/>
                <a:sym typeface="Arial" pitchFamily="34" charset="0"/>
              </a:defRPr>
            </a:lvl6pPr>
            <a:lvl7pPr marL="914400" indent="1828800" algn="ctr" fontAlgn="base" hangingPunct="0">
              <a:spcBef>
                <a:spcPct val="0"/>
              </a:spcBef>
              <a:spcAft>
                <a:spcPct val="0"/>
              </a:spcAft>
              <a:defRPr sz="2400">
                <a:solidFill>
                  <a:srgbClr val="000000"/>
                </a:solidFill>
                <a:latin typeface="Arial" pitchFamily="34" charset="0"/>
                <a:cs typeface="Arial" pitchFamily="34" charset="0"/>
                <a:sym typeface="Arial" pitchFamily="34" charset="0"/>
              </a:defRPr>
            </a:lvl7pPr>
            <a:lvl8pPr marL="1371600" indent="1828800" algn="ctr" fontAlgn="base" hangingPunct="0">
              <a:spcBef>
                <a:spcPct val="0"/>
              </a:spcBef>
              <a:spcAft>
                <a:spcPct val="0"/>
              </a:spcAft>
              <a:defRPr sz="2400">
                <a:solidFill>
                  <a:srgbClr val="000000"/>
                </a:solidFill>
                <a:latin typeface="Arial" pitchFamily="34" charset="0"/>
                <a:cs typeface="Arial" pitchFamily="34" charset="0"/>
                <a:sym typeface="Arial" pitchFamily="34" charset="0"/>
              </a:defRPr>
            </a:lvl8pPr>
            <a:lvl9pPr marL="1828800" indent="1828800" algn="ctr" fontAlgn="base" hangingPunct="0">
              <a:spcBef>
                <a:spcPct val="0"/>
              </a:spcBef>
              <a:spcAft>
                <a:spcPct val="0"/>
              </a:spcAft>
              <a:defRPr sz="2400">
                <a:solidFill>
                  <a:srgbClr val="000000"/>
                </a:solidFill>
                <a:latin typeface="Arial" pitchFamily="34" charset="0"/>
                <a:cs typeface="Arial" pitchFamily="34" charset="0"/>
                <a:sym typeface="Arial" pitchFamily="34" charset="0"/>
              </a:defRPr>
            </a:lvl9pPr>
          </a:lstStyle>
          <a:p>
            <a:pPr fontAlgn="base" hangingPunct="0">
              <a:spcBef>
                <a:spcPct val="0"/>
              </a:spcBef>
              <a:spcAft>
                <a:spcPct val="0"/>
              </a:spcAft>
              <a:defRPr/>
            </a:pPr>
            <a:endParaRPr lang="en-US" altLang="en-US" sz="1600" smtClean="0">
              <a:solidFill>
                <a:srgbClr val="FFFFFF"/>
              </a:solidFill>
            </a:endParaRPr>
          </a:p>
        </p:txBody>
      </p:sp>
      <p:pic>
        <p:nvPicPr>
          <p:cNvPr id="8195" name="Picture 2" descr="image6.png"/>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5216525" y="6200775"/>
            <a:ext cx="1228725" cy="4794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pic>
        <p:nvPicPr>
          <p:cNvPr id="8196" name="Picture 3" descr="image4.png"/>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6807200" y="6313488"/>
            <a:ext cx="1943100" cy="35401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pic>
      <p:sp>
        <p:nvSpPr>
          <p:cNvPr id="2" name="Rectangle 4"/>
          <p:cNvSpPr>
            <a:spLocks noGrp="1"/>
          </p:cNvSpPr>
          <p:nvPr>
            <p:ph type="sldNum" sz="quarter" idx="2"/>
          </p:nvPr>
        </p:nvSpPr>
        <p:spPr bwMode="auto">
          <a:xfrm>
            <a:off x="4440238" y="6503988"/>
            <a:ext cx="252412" cy="242887"/>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vert="horz" wrap="none" lIns="35718" tIns="35718" rIns="35718" bIns="35718" numCol="1" anchor="t" anchorCtr="0" compatLnSpc="1">
            <a:prstTxWarp prst="textNoShape">
              <a:avLst/>
            </a:prstTxWarp>
          </a:bodyPr>
          <a:lstStyle>
            <a:lvl1pPr algn="l" defTabSz="914400">
              <a:defRPr sz="1200"/>
            </a:lvl1pPr>
          </a:lstStyle>
          <a:p>
            <a:pPr fontAlgn="base" hangingPunct="0">
              <a:spcBef>
                <a:spcPct val="0"/>
              </a:spcBef>
              <a:spcAft>
                <a:spcPct val="0"/>
              </a:spcAft>
            </a:pPr>
            <a:fld id="{D4626101-DF76-8841-B895-FF0D8915A958}" type="slidenum">
              <a:rPr lang="en-US" altLang="en-US">
                <a:solidFill>
                  <a:srgbClr val="000000"/>
                </a:solidFill>
                <a:ea typeface="Arial" charset="0"/>
                <a:sym typeface="Arial" charset="0"/>
              </a:rPr>
              <a:pPr fontAlgn="base" hangingPunct="0">
                <a:spcBef>
                  <a:spcPct val="0"/>
                </a:spcBef>
                <a:spcAft>
                  <a:spcPct val="0"/>
                </a:spcAft>
              </a:pPr>
              <a:t>‹#›</a:t>
            </a:fld>
            <a:endParaRPr lang="en-US" altLang="en-US">
              <a:solidFill>
                <a:srgbClr val="000000"/>
              </a:solidFill>
              <a:ea typeface="Arial" charset="0"/>
              <a:sym typeface="Arial" charset="0"/>
            </a:endParaRPr>
          </a:p>
        </p:txBody>
      </p:sp>
    </p:spTree>
    <p:extLst>
      <p:ext uri="{BB962C8B-B14F-4D97-AF65-F5344CB8AC3E}">
        <p14:creationId xmlns:p14="http://schemas.microsoft.com/office/powerpoint/2010/main" val="213806750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409575" rtl="0" eaLnBrk="0" fontAlgn="base" hangingPunct="0">
        <a:spcBef>
          <a:spcPct val="0"/>
        </a:spcBef>
        <a:spcAft>
          <a:spcPct val="0"/>
        </a:spcAft>
        <a:defRPr sz="3200" b="1">
          <a:solidFill>
            <a:srgbClr val="244C5A"/>
          </a:solidFill>
          <a:latin typeface="+mj-lt"/>
          <a:ea typeface="Arial" charset="0"/>
          <a:cs typeface="+mj-cs"/>
          <a:sym typeface="Arial" charset="0"/>
        </a:defRPr>
      </a:lvl1pPr>
      <a:lvl2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2pPr>
      <a:lvl3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3pPr>
      <a:lvl4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4pPr>
      <a:lvl5pPr algn="l" defTabSz="409575" rtl="0" eaLnBrk="0" fontAlgn="base" hangingPunct="0">
        <a:spcBef>
          <a:spcPct val="0"/>
        </a:spcBef>
        <a:spcAft>
          <a:spcPct val="0"/>
        </a:spcAft>
        <a:defRPr sz="3200" b="1">
          <a:solidFill>
            <a:srgbClr val="244C5A"/>
          </a:solidFill>
          <a:latin typeface="Arial" pitchFamily="34" charset="0"/>
          <a:ea typeface="Arial" charset="0"/>
          <a:cs typeface="Arial" pitchFamily="34" charset="0"/>
          <a:sym typeface="Arial" charset="0"/>
        </a:defRPr>
      </a:lvl5pPr>
      <a:lvl6pPr marL="4572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6pPr>
      <a:lvl7pPr marL="9144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7pPr>
      <a:lvl8pPr marL="13716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8pPr>
      <a:lvl9pPr marL="1828800" algn="l" defTabSz="409575" rtl="0" fontAlgn="base" hangingPunct="0">
        <a:spcBef>
          <a:spcPct val="0"/>
        </a:spcBef>
        <a:spcAft>
          <a:spcPct val="0"/>
        </a:spcAft>
        <a:defRPr sz="3200" b="1">
          <a:solidFill>
            <a:srgbClr val="244C5A"/>
          </a:solidFill>
          <a:latin typeface="Arial" pitchFamily="34" charset="0"/>
          <a:cs typeface="Arial" pitchFamily="34" charset="0"/>
          <a:sym typeface="Arial" pitchFamily="34" charset="0"/>
        </a:defRPr>
      </a:lvl9pPr>
    </p:titleStyle>
    <p:bodyStyle>
      <a:lvl1pPr marL="311150" indent="-3111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1pPr>
      <a:lvl2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2pPr>
      <a:lvl3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3pPr>
      <a:lvl4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4pPr>
      <a:lvl5pPr marL="450850" indent="-450850" algn="l" defTabSz="409575" rtl="0" eaLnBrk="0" fontAlgn="base" hangingPunct="0">
        <a:spcBef>
          <a:spcPts val="1800"/>
        </a:spcBef>
        <a:spcAft>
          <a:spcPct val="0"/>
        </a:spcAft>
        <a:buSzPct val="75000"/>
        <a:buChar char="•"/>
        <a:defRPr sz="2400">
          <a:solidFill>
            <a:srgbClr val="000000"/>
          </a:solidFill>
          <a:latin typeface="+mn-lt"/>
          <a:ea typeface="Arial" charset="0"/>
          <a:cs typeface="+mn-cs"/>
          <a:sym typeface="Arial" charset="0"/>
        </a:defRPr>
      </a:lvl5pPr>
      <a:lvl6pPr marL="9080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6pPr>
      <a:lvl7pPr marL="13652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7pPr>
      <a:lvl8pPr marL="18224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8pPr>
      <a:lvl9pPr marL="2279650" indent="-450850" algn="l" defTabSz="409575" rtl="0" fontAlgn="base" hangingPunct="0">
        <a:spcBef>
          <a:spcPts val="1800"/>
        </a:spcBef>
        <a:spcAft>
          <a:spcPct val="0"/>
        </a:spcAft>
        <a:buSzPct val="75000"/>
        <a:buChar char="•"/>
        <a:defRPr sz="2400">
          <a:solidFill>
            <a:srgbClr val="000000"/>
          </a:solidFill>
          <a:latin typeface="+mn-lt"/>
          <a:cs typeface="+mn-cs"/>
          <a:sym typeface="Arial" pitchFamily="34"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5.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6.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7.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8.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0.tif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1.tif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 Id="rId3" Type="http://schemas.openxmlformats.org/officeDocument/2006/relationships/hyperlink" Target="https://www.alexiproject.org.uk/participation/cse-principles-comics"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2.tif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3.tif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4.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hyperlink" Target="https://unacomics.com/"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1.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p:cNvSpPr>
          <p:nvPr>
            <p:ph type="title" idx="4294967295"/>
          </p:nvPr>
        </p:nvSpPr>
        <p:spPr bwMode="auto">
          <a:xfrm>
            <a:off x="892175" y="1803400"/>
            <a:ext cx="7358063" cy="2057400"/>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5718" tIns="35718" rIns="35718" bIns="35718" anchor="b"/>
          <a:lstStyle/>
          <a:p>
            <a:pPr algn="ctr"/>
            <a:r>
              <a:rPr lang="en-US" sz="3600" dirty="0" smtClean="0"/>
              <a:t>CSE Principles Comic Project</a:t>
            </a:r>
            <a:endParaRPr lang="en-US" altLang="en-US" sz="3600" dirty="0"/>
          </a:p>
        </p:txBody>
      </p:sp>
      <p:sp>
        <p:nvSpPr>
          <p:cNvPr id="10243" name="Rectangle 2"/>
          <p:cNvSpPr>
            <a:spLocks noGrp="1"/>
          </p:cNvSpPr>
          <p:nvPr>
            <p:ph type="body" sz="quarter" idx="4294967295"/>
          </p:nvPr>
        </p:nvSpPr>
        <p:spPr bwMode="auto">
          <a:xfrm>
            <a:off x="892175" y="4067175"/>
            <a:ext cx="7358063" cy="1138238"/>
          </a:xfrm>
          <a:prstGeom prst="rect">
            <a:avLst/>
          </a:prstGeo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40000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35718" tIns="35718" rIns="35718" bIns="35718"/>
          <a:lstStyle/>
          <a:p>
            <a:pPr marL="0" indent="0" algn="ctr" eaLnBrk="1">
              <a:spcBef>
                <a:spcPts val="600"/>
              </a:spcBef>
              <a:buSzTx/>
              <a:buFontTx/>
              <a:buNone/>
            </a:pPr>
            <a:r>
              <a:rPr lang="en-US" altLang="en-US" dirty="0" smtClean="0">
                <a:solidFill>
                  <a:srgbClr val="4F6463"/>
                </a:solidFill>
              </a:rPr>
              <a:t>The International Centre: Researching child sexual exploitation, violence and trafficking</a:t>
            </a:r>
          </a:p>
          <a:p>
            <a:pPr marL="0" indent="0" algn="ctr" eaLnBrk="1">
              <a:spcBef>
                <a:spcPts val="600"/>
              </a:spcBef>
              <a:buSzTx/>
              <a:buFontTx/>
              <a:buNone/>
            </a:pPr>
            <a:r>
              <a:rPr lang="en-US" altLang="en-US" dirty="0" smtClean="0">
                <a:solidFill>
                  <a:srgbClr val="4F6463"/>
                </a:solidFill>
              </a:rPr>
              <a:t>and </a:t>
            </a:r>
          </a:p>
          <a:p>
            <a:pPr marL="0" indent="0" algn="ctr" eaLnBrk="1">
              <a:spcBef>
                <a:spcPts val="600"/>
              </a:spcBef>
              <a:buSzTx/>
              <a:buFontTx/>
              <a:buNone/>
            </a:pPr>
            <a:r>
              <a:rPr lang="en-US" altLang="en-US" dirty="0" smtClean="0">
                <a:solidFill>
                  <a:srgbClr val="4F6463"/>
                </a:solidFill>
              </a:rPr>
              <a:t>Una Comics</a:t>
            </a:r>
          </a:p>
          <a:p>
            <a:pPr marL="0" indent="0" algn="ctr" eaLnBrk="1">
              <a:spcBef>
                <a:spcPct val="0"/>
              </a:spcBef>
              <a:buSzTx/>
              <a:buFontTx/>
              <a:buNone/>
            </a:pPr>
            <a:endParaRPr lang="en-US" altLang="en-US" dirty="0">
              <a:solidFill>
                <a:srgbClr val="4F6463"/>
              </a:solidFill>
            </a:endParaRPr>
          </a:p>
        </p:txBody>
      </p:sp>
    </p:spTree>
    <p:extLst>
      <p:ext uri="{BB962C8B-B14F-4D97-AF65-F5344CB8AC3E}">
        <p14:creationId xmlns:p14="http://schemas.microsoft.com/office/powerpoint/2010/main" val="316500800"/>
      </p:ext>
    </p:extLst>
  </p:cSld>
  <p:clrMapOvr>
    <a:masterClrMapping/>
  </p:clrMapOvr>
  <p:transition advTm="1099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4544" y="-243994"/>
            <a:ext cx="6264696" cy="7417410"/>
          </a:xfrm>
          <a:prstGeom prst="rect">
            <a:avLst/>
          </a:prstGeom>
        </p:spPr>
      </p:pic>
      <p:sp>
        <p:nvSpPr>
          <p:cNvPr id="3" name="Rectangle 2"/>
          <p:cNvSpPr/>
          <p:nvPr/>
        </p:nvSpPr>
        <p:spPr>
          <a:xfrm>
            <a:off x="4788024" y="332656"/>
            <a:ext cx="4104456" cy="4278094"/>
          </a:xfrm>
          <a:prstGeom prst="rect">
            <a:avLst/>
          </a:prstGeom>
        </p:spPr>
        <p:txBody>
          <a:bodyPr wrap="square">
            <a:spAutoFit/>
          </a:bodyPr>
          <a:lstStyle/>
          <a:p>
            <a:r>
              <a:rPr lang="en-GB" sz="1600" i="1" dirty="0">
                <a:latin typeface="Arial" charset="0"/>
                <a:ea typeface="Arial" charset="0"/>
                <a:cs typeface="Arial" charset="0"/>
              </a:rPr>
              <a:t>‘My Head teacher... I didn’t know he knew and he called me up– I was in the ICT room fixing one of the computers – and he called me up into the top bit and he said ‘Fiona, you’re going to get through this – you’re a strong girl’ and I was just sort of looking at him and now he sort of treats me differently. I just find it really awkward and I didn’t know that he was involved in it...I just think if they’re going to get people involved, they need to let the young person know – I think the young person needs to be kept in the know the entire time.’ </a:t>
            </a:r>
            <a:endParaRPr lang="en-GB" sz="1600" i="1" dirty="0" smtClean="0">
              <a:latin typeface="Arial" charset="0"/>
              <a:ea typeface="Arial" charset="0"/>
              <a:cs typeface="Arial" charset="0"/>
            </a:endParaRPr>
          </a:p>
          <a:p>
            <a:endParaRPr lang="en-GB" sz="1600" i="1" dirty="0">
              <a:latin typeface="Arial" charset="0"/>
              <a:ea typeface="Arial" charset="0"/>
              <a:cs typeface="Arial" charset="0"/>
            </a:endParaRPr>
          </a:p>
          <a:p>
            <a:r>
              <a:rPr lang="en-GB" sz="1600" i="1" dirty="0" smtClean="0">
                <a:latin typeface="Arial" charset="0"/>
                <a:ea typeface="Arial" charset="0"/>
                <a:cs typeface="Arial" charset="0"/>
              </a:rPr>
              <a:t>(Young person, ‘Helping me find my own way’) </a:t>
            </a:r>
          </a:p>
          <a:p>
            <a:endParaRPr lang="en-GB" sz="1600" dirty="0">
              <a:latin typeface="Arial" charset="0"/>
              <a:ea typeface="Arial" charset="0"/>
              <a:cs typeface="Arial" charset="0"/>
            </a:endParaRPr>
          </a:p>
        </p:txBody>
      </p:sp>
    </p:spTree>
    <p:extLst>
      <p:ext uri="{BB962C8B-B14F-4D97-AF65-F5344CB8AC3E}">
        <p14:creationId xmlns:p14="http://schemas.microsoft.com/office/powerpoint/2010/main" val="32839393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lshuker\Dropbox\CSE principles\CSE principles 4a print Share Information about us in a responsible way.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69220" y="0"/>
            <a:ext cx="5005560"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4920782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lshuker\Dropbox\CSE principles\CSE principles 5 We like workers who.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02936"/>
            <a:ext cx="9144000" cy="6652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8602107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531440"/>
            <a:ext cx="9144000" cy="5204565"/>
          </a:xfrm>
          <a:prstGeom prst="rect">
            <a:avLst/>
          </a:prstGeom>
        </p:spPr>
      </p:pic>
      <p:sp>
        <p:nvSpPr>
          <p:cNvPr id="5" name="Rectangle 4"/>
          <p:cNvSpPr/>
          <p:nvPr/>
        </p:nvSpPr>
        <p:spPr>
          <a:xfrm>
            <a:off x="179512" y="5085184"/>
            <a:ext cx="8712968" cy="1477328"/>
          </a:xfrm>
          <a:prstGeom prst="rect">
            <a:avLst/>
          </a:prstGeom>
        </p:spPr>
        <p:txBody>
          <a:bodyPr wrap="square">
            <a:spAutoFit/>
          </a:bodyPr>
          <a:lstStyle/>
          <a:p>
            <a:pPr>
              <a:defRPr/>
            </a:pPr>
            <a:r>
              <a:rPr lang="en-GB" sz="1500" i="1" dirty="0" smtClean="0">
                <a:latin typeface="Arial" charset="0"/>
                <a:ea typeface="Arial" charset="0"/>
                <a:cs typeface="Arial" charset="0"/>
              </a:rPr>
              <a:t>“If </a:t>
            </a:r>
            <a:r>
              <a:rPr lang="en-GB" sz="1500" i="1" dirty="0">
                <a:latin typeface="Arial" charset="0"/>
                <a:ea typeface="Arial" charset="0"/>
                <a:cs typeface="Arial" charset="0"/>
              </a:rPr>
              <a:t>you’re having an interview at a police station and they’ve taken you there, they’ll take you home if you get too uncomfortable and you ask them to. And they won’t say ‘Why do you want to do that?’. They’ll just say ‘Yeah, that’s fine, we’ll stop the interview now and we’ll just take you home’….</a:t>
            </a:r>
            <a:r>
              <a:rPr lang="en-GB" sz="1500" b="1" i="1" dirty="0">
                <a:latin typeface="Arial" charset="0"/>
                <a:ea typeface="Arial" charset="0"/>
                <a:cs typeface="Arial" charset="0"/>
              </a:rPr>
              <a:t>He spoke to me in an easy way, not hammering me down with questions</a:t>
            </a:r>
            <a:r>
              <a:rPr lang="en-GB" sz="1500" i="1" dirty="0">
                <a:latin typeface="Arial" charset="0"/>
                <a:ea typeface="Arial" charset="0"/>
                <a:cs typeface="Arial" charset="0"/>
              </a:rPr>
              <a:t>…And I felt comfortable because I could have say an hour in there and do and say what I wanted at my own </a:t>
            </a:r>
            <a:r>
              <a:rPr lang="en-GB" sz="1500" i="1" dirty="0" smtClean="0">
                <a:latin typeface="Arial" charset="0"/>
                <a:ea typeface="Arial" charset="0"/>
                <a:cs typeface="Arial" charset="0"/>
              </a:rPr>
              <a:t>pace (Young person ‘Children’s Voices Report’) </a:t>
            </a:r>
            <a:endParaRPr lang="en-GB" sz="1500" dirty="0">
              <a:latin typeface="Arial" charset="0"/>
              <a:ea typeface="Arial" charset="0"/>
              <a:cs typeface="Arial" charset="0"/>
            </a:endParaRPr>
          </a:p>
        </p:txBody>
      </p:sp>
    </p:spTree>
    <p:extLst>
      <p:ext uri="{BB962C8B-B14F-4D97-AF65-F5344CB8AC3E}">
        <p14:creationId xmlns:p14="http://schemas.microsoft.com/office/powerpoint/2010/main" val="16008809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2" name="Picture 6" descr="C:\Users\lshuker\Dropbox\CSE principles\CSE principles 6 Opportunities.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59923"/>
            <a:ext cx="9144000" cy="673815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2860210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4089"/>
            <a:ext cx="9144000" cy="6649822"/>
          </a:xfrm>
          <a:prstGeom prst="rect">
            <a:avLst/>
          </a:prstGeom>
        </p:spPr>
      </p:pic>
    </p:spTree>
    <p:extLst>
      <p:ext uri="{BB962C8B-B14F-4D97-AF65-F5344CB8AC3E}">
        <p14:creationId xmlns:p14="http://schemas.microsoft.com/office/powerpoint/2010/main" val="22860210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shuker\Dropbox\CSE principles\new files for Lucie\CSE principles 7 Give us a Voice.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87450" y="1027113"/>
            <a:ext cx="6769100" cy="480218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1421461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9583" y="0"/>
            <a:ext cx="8764833" cy="6858000"/>
          </a:xfrm>
          <a:prstGeom prst="rect">
            <a:avLst/>
          </a:prstGeom>
        </p:spPr>
      </p:pic>
    </p:spTree>
    <p:extLst>
      <p:ext uri="{BB962C8B-B14F-4D97-AF65-F5344CB8AC3E}">
        <p14:creationId xmlns:p14="http://schemas.microsoft.com/office/powerpoint/2010/main" val="22860210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03648" y="-675456"/>
            <a:ext cx="6336704" cy="9093608"/>
          </a:xfrm>
          <a:prstGeom prst="rect">
            <a:avLst/>
          </a:prstGeom>
        </p:spPr>
      </p:pic>
    </p:spTree>
    <p:extLst>
      <p:ext uri="{BB962C8B-B14F-4D97-AF65-F5344CB8AC3E}">
        <p14:creationId xmlns:p14="http://schemas.microsoft.com/office/powerpoint/2010/main" val="41401148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104089"/>
            <a:ext cx="9144000" cy="6649822"/>
          </a:xfrm>
          <a:prstGeom prst="rect">
            <a:avLst/>
          </a:prstGeom>
        </p:spPr>
      </p:pic>
    </p:spTree>
    <p:extLst>
      <p:ext uri="{BB962C8B-B14F-4D97-AF65-F5344CB8AC3E}">
        <p14:creationId xmlns:p14="http://schemas.microsoft.com/office/powerpoint/2010/main" val="228602107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GB" dirty="0" smtClean="0">
                <a:latin typeface="Arial" charset="0"/>
                <a:cs typeface="Arial" charset="0"/>
              </a:rPr>
              <a:t>Guide to using the images</a:t>
            </a:r>
            <a:endParaRPr lang="en-US" dirty="0"/>
          </a:p>
        </p:txBody>
      </p:sp>
      <p:sp>
        <p:nvSpPr>
          <p:cNvPr id="3" name="Content Placeholder 2"/>
          <p:cNvSpPr>
            <a:spLocks noGrp="1"/>
          </p:cNvSpPr>
          <p:nvPr>
            <p:ph idx="1"/>
          </p:nvPr>
        </p:nvSpPr>
        <p:spPr>
          <a:xfrm>
            <a:off x="179512" y="1340768"/>
            <a:ext cx="8517632" cy="4525963"/>
          </a:xfrm>
        </p:spPr>
        <p:txBody>
          <a:bodyPr/>
          <a:lstStyle/>
          <a:p>
            <a:pPr>
              <a:spcBef>
                <a:spcPts val="600"/>
              </a:spcBef>
            </a:pPr>
            <a:r>
              <a:rPr lang="en-GB" sz="1600" dirty="0">
                <a:latin typeface="Arial" charset="0"/>
                <a:cs typeface="Arial" charset="0"/>
              </a:rPr>
              <a:t>These </a:t>
            </a:r>
            <a:r>
              <a:rPr lang="en-GB" sz="1600" dirty="0" smtClean="0">
                <a:latin typeface="Arial" charset="0"/>
                <a:cs typeface="Arial" charset="0"/>
              </a:rPr>
              <a:t>comics by Una </a:t>
            </a:r>
            <a:r>
              <a:rPr lang="en-GB" sz="1600" dirty="0">
                <a:latin typeface="Arial" charset="0"/>
                <a:cs typeface="Arial" charset="0"/>
              </a:rPr>
              <a:t>are illustrations of the 10 CSE Principles, produced by </a:t>
            </a:r>
            <a:r>
              <a:rPr lang="en-GB" sz="1600" dirty="0" smtClean="0">
                <a:latin typeface="Arial" charset="0"/>
                <a:cs typeface="Arial" charset="0"/>
              </a:rPr>
              <a:t>the </a:t>
            </a:r>
            <a:r>
              <a:rPr lang="en-GB" sz="1600" dirty="0">
                <a:latin typeface="Arial" charset="0"/>
                <a:cs typeface="Arial" charset="0"/>
              </a:rPr>
              <a:t>University of Bedfordshire. They should only be used to disseminate the 10 principles, and/or to illustrate principles of good practice when working with children and young people affected by CSE/sexual violence. They should not be used for any other purpose, including to promote an individual/organisation, or for profit/commercial </a:t>
            </a:r>
            <a:r>
              <a:rPr lang="en-GB" sz="1600" dirty="0" smtClean="0">
                <a:latin typeface="Arial" charset="0"/>
                <a:cs typeface="Arial" charset="0"/>
              </a:rPr>
              <a:t>venture. </a:t>
            </a:r>
          </a:p>
          <a:p>
            <a:pPr>
              <a:spcBef>
                <a:spcPts val="600"/>
              </a:spcBef>
            </a:pPr>
            <a:r>
              <a:rPr lang="en-GB" sz="1600" dirty="0">
                <a:latin typeface="Arial" charset="0"/>
                <a:cs typeface="Arial" charset="0"/>
              </a:rPr>
              <a:t>Please credit the work as ‘CSE Principles Comic Project (2017) by Una Comics and the University of Bedfordshire</a:t>
            </a:r>
            <a:r>
              <a:rPr lang="en-GB" sz="1600" dirty="0" smtClean="0">
                <a:latin typeface="Arial" charset="0"/>
                <a:cs typeface="Arial" charset="0"/>
              </a:rPr>
              <a:t>’. Copyright of the images belongs to Una Comics.</a:t>
            </a:r>
            <a:endParaRPr lang="en-GB" sz="1600" dirty="0">
              <a:latin typeface="Arial" charset="0"/>
              <a:cs typeface="Arial" charset="0"/>
            </a:endParaRPr>
          </a:p>
          <a:p>
            <a:pPr>
              <a:spcBef>
                <a:spcPts val="600"/>
              </a:spcBef>
            </a:pPr>
            <a:r>
              <a:rPr lang="en-GB" sz="1600" dirty="0">
                <a:latin typeface="Arial" charset="0"/>
                <a:cs typeface="Arial" charset="0"/>
              </a:rPr>
              <a:t>The 10 principles are based on a review of the experiences of young people affected by CSE, and each is accompanied by explanatory text and two quotes from young people that illustrate different elements of the principle. If showing or sharing the images, </a:t>
            </a:r>
            <a:r>
              <a:rPr lang="en-GB" sz="1600" dirty="0" smtClean="0">
                <a:latin typeface="Arial" charset="0"/>
                <a:cs typeface="Arial" charset="0"/>
              </a:rPr>
              <a:t>please use the </a:t>
            </a:r>
            <a:r>
              <a:rPr lang="en-GB" sz="1600" dirty="0">
                <a:latin typeface="Arial" charset="0"/>
                <a:cs typeface="Arial" charset="0"/>
              </a:rPr>
              <a:t>text that is in the notes page of each </a:t>
            </a:r>
            <a:r>
              <a:rPr lang="en-GB" sz="1600" dirty="0" smtClean="0">
                <a:latin typeface="Arial" charset="0"/>
                <a:cs typeface="Arial" charset="0"/>
              </a:rPr>
              <a:t>slide to explain the principle. </a:t>
            </a:r>
          </a:p>
          <a:p>
            <a:pPr>
              <a:spcBef>
                <a:spcPts val="600"/>
              </a:spcBef>
            </a:pPr>
            <a:r>
              <a:rPr lang="en-GB" sz="1600" dirty="0" smtClean="0">
                <a:latin typeface="Arial" charset="0"/>
                <a:cs typeface="Arial" charset="0"/>
              </a:rPr>
              <a:t>Please </a:t>
            </a:r>
            <a:r>
              <a:rPr lang="en-GB" sz="1600" dirty="0">
                <a:latin typeface="Arial" charset="0"/>
                <a:cs typeface="Arial" charset="0"/>
              </a:rPr>
              <a:t>use the notes on slide 3 to explain the origin of the comics, and signpost people to </a:t>
            </a:r>
            <a:r>
              <a:rPr lang="en-GB" sz="1600" dirty="0" smtClean="0">
                <a:latin typeface="Arial" charset="0"/>
                <a:cs typeface="Arial" charset="0"/>
              </a:rPr>
              <a:t>the Alexi Project website where they can download them, print them and share them https</a:t>
            </a:r>
            <a:r>
              <a:rPr lang="en-GB" sz="1600" dirty="0">
                <a:latin typeface="Arial" charset="0"/>
                <a:cs typeface="Arial" charset="0"/>
              </a:rPr>
              <a:t>://www.alexiproject.org.uk/participation/cse-principles-comics</a:t>
            </a:r>
          </a:p>
          <a:p>
            <a:pPr>
              <a:spcBef>
                <a:spcPts val="600"/>
              </a:spcBef>
            </a:pPr>
            <a:r>
              <a:rPr lang="en-GB" sz="1600" dirty="0">
                <a:latin typeface="Arial" charset="0"/>
                <a:cs typeface="Arial" charset="0"/>
              </a:rPr>
              <a:t>Some images relate directly to a particular quote (either on the slide or highlighted in bold in the text) and should always be used in conjunction with that quote.</a:t>
            </a:r>
          </a:p>
          <a:p>
            <a:pPr>
              <a:spcBef>
                <a:spcPts val="600"/>
              </a:spcBef>
            </a:pPr>
            <a:r>
              <a:rPr lang="en-GB" sz="1600" dirty="0" smtClean="0">
                <a:latin typeface="Arial" charset="0"/>
                <a:cs typeface="Arial" charset="0"/>
              </a:rPr>
              <a:t>Please use this file when showing a PowerPoint presentation. If you want to print the images, please use the original postcard files at the </a:t>
            </a:r>
            <a:r>
              <a:rPr lang="en-GB" sz="1600" dirty="0" smtClean="0">
                <a:latin typeface="Arial" charset="0"/>
                <a:cs typeface="Arial" charset="0"/>
                <a:hlinkClick r:id="rId3"/>
              </a:rPr>
              <a:t>Alexi Project website</a:t>
            </a:r>
            <a:r>
              <a:rPr lang="en-GB" sz="1600" dirty="0" smtClean="0">
                <a:latin typeface="Arial" charset="0"/>
                <a:cs typeface="Arial" charset="0"/>
              </a:rPr>
              <a:t>.</a:t>
            </a:r>
            <a:endParaRPr lang="en-GB" sz="1600" dirty="0">
              <a:latin typeface="Arial" charset="0"/>
              <a:cs typeface="Arial" charset="0"/>
            </a:endParaRPr>
          </a:p>
        </p:txBody>
      </p:sp>
    </p:spTree>
    <p:extLst>
      <p:ext uri="{BB962C8B-B14F-4D97-AF65-F5344CB8AC3E}">
        <p14:creationId xmlns:p14="http://schemas.microsoft.com/office/powerpoint/2010/main" val="6566912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9977" y="0"/>
            <a:ext cx="9024046" cy="6858000"/>
          </a:xfrm>
          <a:prstGeom prst="rect">
            <a:avLst/>
          </a:prstGeom>
        </p:spPr>
      </p:pic>
    </p:spTree>
    <p:extLst>
      <p:ext uri="{BB962C8B-B14F-4D97-AF65-F5344CB8AC3E}">
        <p14:creationId xmlns:p14="http://schemas.microsoft.com/office/powerpoint/2010/main" val="238608879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89845"/>
            <a:ext cx="9144000" cy="6095539"/>
          </a:xfrm>
          <a:prstGeom prst="rect">
            <a:avLst/>
          </a:prstGeom>
        </p:spPr>
      </p:pic>
    </p:spTree>
    <p:extLst>
      <p:ext uri="{BB962C8B-B14F-4D97-AF65-F5344CB8AC3E}">
        <p14:creationId xmlns:p14="http://schemas.microsoft.com/office/powerpoint/2010/main" val="11002154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82257" y="332656"/>
            <a:ext cx="4082231" cy="2308324"/>
          </a:xfrm>
          <a:prstGeom prst="rect">
            <a:avLst/>
          </a:prstGeom>
        </p:spPr>
        <p:txBody>
          <a:bodyPr wrap="square">
            <a:spAutoFit/>
          </a:bodyPr>
          <a:lstStyle/>
          <a:p>
            <a:endParaRPr lang="en-GB" i="1" dirty="0">
              <a:latin typeface="Arial" charset="0"/>
              <a:ea typeface="Arial" charset="0"/>
              <a:cs typeface="Arial" charset="0"/>
            </a:endParaRPr>
          </a:p>
          <a:p>
            <a:pPr>
              <a:defRPr/>
            </a:pPr>
            <a:r>
              <a:rPr lang="en-GB" i="1" dirty="0">
                <a:latin typeface="Arial" charset="0"/>
                <a:ea typeface="Arial" charset="0"/>
                <a:cs typeface="Arial" charset="0"/>
              </a:rPr>
              <a:t>“I think my police officer was actually already – compared to what everyone else is saying – she was actually alright but I think it also depends on the area you’re in. I think mine dealt with it really well, she was dead nice” </a:t>
            </a:r>
            <a:endParaRPr lang="en-GB" i="1" dirty="0" smtClean="0">
              <a:latin typeface="Arial" charset="0"/>
              <a:ea typeface="Arial" charset="0"/>
              <a:cs typeface="Arial" charset="0"/>
            </a:endParaRPr>
          </a:p>
          <a:p>
            <a:pPr>
              <a:defRPr/>
            </a:pPr>
            <a:r>
              <a:rPr lang="en-GB" i="1" dirty="0" smtClean="0">
                <a:latin typeface="Arial" charset="0"/>
                <a:ea typeface="Arial" charset="0"/>
                <a:cs typeface="Arial" charset="0"/>
              </a:rPr>
              <a:t>(Young person, ‘Making Justice Work’</a:t>
            </a:r>
            <a:endParaRPr lang="en-GB" i="1" dirty="0">
              <a:latin typeface="Arial" charset="0"/>
              <a:ea typeface="Arial" charset="0"/>
              <a:cs typeface="Arial" charset="0"/>
            </a:endParaRPr>
          </a:p>
        </p:txBody>
      </p:sp>
      <p:pic>
        <p:nvPicPr>
          <p:cNvPr id="2050" name="Picture 2" descr="C:\Users\lshuker\Dropbox\CSE principles\new files for Lucie\CSE principles poster 10 professionals.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4861754" cy="687503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54435805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GB" dirty="0">
                <a:latin typeface="Arial" charset="0"/>
                <a:cs typeface="Arial" charset="0"/>
              </a:rPr>
              <a:t>The CSE Principles Project</a:t>
            </a:r>
            <a:endParaRPr lang="en-US" dirty="0"/>
          </a:p>
        </p:txBody>
      </p:sp>
      <p:sp>
        <p:nvSpPr>
          <p:cNvPr id="3" name="Content Placeholder 2"/>
          <p:cNvSpPr>
            <a:spLocks noGrp="1"/>
          </p:cNvSpPr>
          <p:nvPr>
            <p:ph idx="1"/>
          </p:nvPr>
        </p:nvSpPr>
        <p:spPr>
          <a:xfrm>
            <a:off x="457200" y="1412776"/>
            <a:ext cx="8229600" cy="4525963"/>
          </a:xfrm>
        </p:spPr>
        <p:txBody>
          <a:bodyPr/>
          <a:lstStyle/>
          <a:p>
            <a:r>
              <a:rPr lang="en-GB" sz="1600" dirty="0">
                <a:latin typeface="Arial" charset="0"/>
                <a:cs typeface="Arial" charset="0"/>
              </a:rPr>
              <a:t>These comic illustrations were produced as part of the Alexi Project, which used a Hub and Spoke model to expand 16 specialist CSE services into 35 new local authority areas.</a:t>
            </a:r>
          </a:p>
          <a:p>
            <a:r>
              <a:rPr lang="en-GB" sz="1600" dirty="0">
                <a:latin typeface="Arial" charset="0"/>
                <a:cs typeface="Arial" charset="0"/>
              </a:rPr>
              <a:t>Researchers from the ‘International Centre: researching child sexual exploitation, violence and trafficking’ conducted focus groups with young people in different Hub and Spoke projects, asking them about their experiences of CSE services. </a:t>
            </a:r>
          </a:p>
          <a:p>
            <a:r>
              <a:rPr lang="en-GB" sz="1600" dirty="0">
                <a:latin typeface="Arial" charset="0"/>
                <a:cs typeface="Arial" charset="0"/>
              </a:rPr>
              <a:t>What we learned in this work strongly echoed the findings of a number of other research / participatory projects by the International Centre where we listened directly to young people. </a:t>
            </a:r>
          </a:p>
          <a:p>
            <a:r>
              <a:rPr lang="en-GB" sz="1600" dirty="0">
                <a:latin typeface="Arial" charset="0"/>
                <a:cs typeface="Arial" charset="0"/>
              </a:rPr>
              <a:t>So, working with our Young Researcher's Advisory Panel, we have synthesised the messages into 10 principles for working with young people affected by CSE. </a:t>
            </a:r>
          </a:p>
          <a:p>
            <a:r>
              <a:rPr lang="en-GB" sz="1600" dirty="0">
                <a:latin typeface="Arial" charset="0"/>
                <a:cs typeface="Arial" charset="0"/>
              </a:rPr>
              <a:t>We then commissioned the artist </a:t>
            </a:r>
            <a:r>
              <a:rPr lang="en-GB" sz="1600" dirty="0">
                <a:latin typeface="Arial" charset="0"/>
                <a:cs typeface="Arial" charset="0"/>
                <a:hlinkClick r:id="rId3"/>
              </a:rPr>
              <a:t>Una</a:t>
            </a:r>
            <a:r>
              <a:rPr lang="en-GB" sz="1600" dirty="0">
                <a:latin typeface="Arial" charset="0"/>
                <a:cs typeface="Arial" charset="0"/>
              </a:rPr>
              <a:t> to illustrate the principles and have turned these into 10 postcards, that can be shared online and in print form with </a:t>
            </a:r>
            <a:r>
              <a:rPr lang="en-GB" sz="1600" dirty="0" smtClean="0">
                <a:latin typeface="Arial" charset="0"/>
                <a:cs typeface="Arial" charset="0"/>
              </a:rPr>
              <a:t>professionals and young people.</a:t>
            </a:r>
            <a:r>
              <a:rPr lang="en-GB" sz="1600" dirty="0">
                <a:latin typeface="Arial" charset="0"/>
                <a:cs typeface="Arial" charset="0"/>
              </a:rPr>
              <a:t> </a:t>
            </a:r>
          </a:p>
          <a:p>
            <a:pPr>
              <a:spcBef>
                <a:spcPts val="600"/>
              </a:spcBef>
            </a:pPr>
            <a:endParaRPr lang="en-US" sz="1600" dirty="0"/>
          </a:p>
        </p:txBody>
      </p:sp>
    </p:spTree>
    <p:extLst>
      <p:ext uri="{BB962C8B-B14F-4D97-AF65-F5344CB8AC3E}">
        <p14:creationId xmlns:p14="http://schemas.microsoft.com/office/powerpoint/2010/main" val="17316496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r>
              <a:rPr lang="en-GB" dirty="0">
                <a:latin typeface="Arial" charset="0"/>
                <a:cs typeface="Arial" charset="0"/>
              </a:rPr>
              <a:t>The </a:t>
            </a:r>
            <a:r>
              <a:rPr lang="en-GB" dirty="0" smtClean="0">
                <a:latin typeface="Arial" charset="0"/>
                <a:cs typeface="Arial" charset="0"/>
              </a:rPr>
              <a:t>10 Principles</a:t>
            </a:r>
            <a:endParaRPr lang="en-US" dirty="0"/>
          </a:p>
        </p:txBody>
      </p:sp>
      <p:sp>
        <p:nvSpPr>
          <p:cNvPr id="3" name="Content Placeholder 2"/>
          <p:cNvSpPr>
            <a:spLocks noGrp="1"/>
          </p:cNvSpPr>
          <p:nvPr>
            <p:ph idx="1"/>
          </p:nvPr>
        </p:nvSpPr>
        <p:spPr>
          <a:xfrm>
            <a:off x="457200" y="1412776"/>
            <a:ext cx="8229600" cy="4525963"/>
          </a:xfrm>
        </p:spPr>
        <p:txBody>
          <a:bodyPr/>
          <a:lstStyle/>
          <a:p>
            <a:pPr marL="514350" lvl="0" indent="-514350">
              <a:buFont typeface="+mj-lt"/>
              <a:buAutoNum type="arabicPeriod"/>
            </a:pPr>
            <a:r>
              <a:rPr lang="en-GB" sz="1600" dirty="0">
                <a:latin typeface="Arial" charset="0"/>
                <a:cs typeface="Arial" charset="0"/>
              </a:rPr>
              <a:t>We want and need services</a:t>
            </a:r>
          </a:p>
          <a:p>
            <a:pPr marL="514350" lvl="0" indent="-514350">
              <a:buFont typeface="+mj-lt"/>
              <a:buAutoNum type="arabicPeriod"/>
            </a:pPr>
            <a:r>
              <a:rPr lang="en-GB" sz="1600" dirty="0">
                <a:latin typeface="Arial" charset="0"/>
                <a:cs typeface="Arial" charset="0"/>
              </a:rPr>
              <a:t>Show us you care</a:t>
            </a:r>
          </a:p>
          <a:p>
            <a:pPr marL="514350" lvl="0" indent="-514350">
              <a:buFont typeface="+mj-lt"/>
              <a:buAutoNum type="arabicPeriod"/>
            </a:pPr>
            <a:r>
              <a:rPr lang="en-GB" sz="1600" dirty="0">
                <a:latin typeface="Arial" charset="0"/>
                <a:cs typeface="Arial" charset="0"/>
              </a:rPr>
              <a:t>Give us time</a:t>
            </a:r>
          </a:p>
          <a:p>
            <a:pPr marL="514350" lvl="0" indent="-514350">
              <a:buFont typeface="+mj-lt"/>
              <a:buAutoNum type="arabicPeriod"/>
            </a:pPr>
            <a:r>
              <a:rPr lang="en-GB" sz="1600" dirty="0">
                <a:latin typeface="Arial" charset="0"/>
                <a:cs typeface="Arial" charset="0"/>
              </a:rPr>
              <a:t>Share information about us and with us in a responsible and sensitive way</a:t>
            </a:r>
          </a:p>
          <a:p>
            <a:pPr marL="514350" lvl="0" indent="-514350">
              <a:buFont typeface="+mj-lt"/>
              <a:buAutoNum type="arabicPeriod"/>
            </a:pPr>
            <a:r>
              <a:rPr lang="en-GB" sz="1600" dirty="0">
                <a:latin typeface="Arial" charset="0"/>
                <a:cs typeface="Arial" charset="0"/>
              </a:rPr>
              <a:t>Treat us with respect and give us choices</a:t>
            </a:r>
          </a:p>
          <a:p>
            <a:pPr marL="514350" lvl="0" indent="-514350">
              <a:buFont typeface="+mj-lt"/>
              <a:buAutoNum type="arabicPeriod"/>
            </a:pPr>
            <a:r>
              <a:rPr lang="en-GB" sz="1600" dirty="0">
                <a:latin typeface="Arial" charset="0"/>
                <a:cs typeface="Arial" charset="0"/>
              </a:rPr>
              <a:t>Offer us opportunities to develop as people</a:t>
            </a:r>
          </a:p>
          <a:p>
            <a:pPr marL="514350" lvl="0" indent="-514350">
              <a:buFont typeface="+mj-lt"/>
              <a:buAutoNum type="arabicPeriod"/>
            </a:pPr>
            <a:r>
              <a:rPr lang="en-GB" sz="1600" dirty="0">
                <a:latin typeface="Arial" charset="0"/>
                <a:cs typeface="Arial" charset="0"/>
              </a:rPr>
              <a:t>Give us a voice </a:t>
            </a:r>
          </a:p>
          <a:p>
            <a:pPr marL="514350" lvl="0" indent="-514350">
              <a:buFont typeface="+mj-lt"/>
              <a:buAutoNum type="arabicPeriod"/>
            </a:pPr>
            <a:r>
              <a:rPr lang="en-GB" sz="1600" dirty="0">
                <a:latin typeface="Arial" charset="0"/>
                <a:cs typeface="Arial" charset="0"/>
              </a:rPr>
              <a:t>Don’t discriminate</a:t>
            </a:r>
          </a:p>
          <a:p>
            <a:pPr marL="514350" lvl="0" indent="-514350">
              <a:buFont typeface="+mj-lt"/>
              <a:buAutoNum type="arabicPeriod"/>
            </a:pPr>
            <a:r>
              <a:rPr lang="en-GB" sz="1600" dirty="0">
                <a:latin typeface="Arial" charset="0"/>
                <a:cs typeface="Arial" charset="0"/>
              </a:rPr>
              <a:t>Try and make sure we see and talk to the same person</a:t>
            </a:r>
          </a:p>
          <a:p>
            <a:pPr marL="514350" lvl="0" indent="-514350">
              <a:buFont typeface="+mj-lt"/>
              <a:buAutoNum type="arabicPeriod"/>
            </a:pPr>
            <a:r>
              <a:rPr lang="en-GB" sz="1600" dirty="0">
                <a:latin typeface="Arial" charset="0"/>
                <a:cs typeface="Arial" charset="0"/>
              </a:rPr>
              <a:t>Stay hopeful – change is possible</a:t>
            </a:r>
          </a:p>
          <a:p>
            <a:pPr marL="0" marR="0" lvl="0" indent="0" defTabSz="914400" eaLnBrk="1" fontAlgn="auto" latinLnBrk="0" hangingPunct="1">
              <a:lnSpc>
                <a:spcPct val="100000"/>
              </a:lnSpc>
              <a:spcBef>
                <a:spcPts val="600"/>
              </a:spcBef>
              <a:spcAft>
                <a:spcPts val="0"/>
              </a:spcAft>
              <a:buClrTx/>
              <a:buSzTx/>
              <a:buFontTx/>
              <a:buNone/>
              <a:tabLst/>
              <a:defRPr/>
            </a:pPr>
            <a:endParaRPr lang="en-US" sz="1600" dirty="0"/>
          </a:p>
        </p:txBody>
      </p:sp>
    </p:spTree>
    <p:extLst>
      <p:ext uri="{BB962C8B-B14F-4D97-AF65-F5344CB8AC3E}">
        <p14:creationId xmlns:p14="http://schemas.microsoft.com/office/powerpoint/2010/main" val="9173580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lshuker\Dropbox\CSE principles\CSE principles 1 we want services Maze.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118379"/>
            <a:ext cx="9144000" cy="662124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9292934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lshuker\Dropbox\CSE principles\CSE principles 1 we want services drop in without last fig.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548210"/>
            <a:ext cx="9144000" cy="576158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038198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lshuker\Dropbox\CSE principles\CSE principles 2 show us you care 1.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90980" y="0"/>
            <a:ext cx="5362039"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7817204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lshuker\Dropbox\CSE principles\CSE principles 3 Give Us Time 1.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35458" y="778764"/>
            <a:ext cx="8673084" cy="530047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839393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lshuker\Dropbox\CSE principles\CSE principles 3 Give us time 2.tif"/>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282205"/>
            <a:ext cx="9144000" cy="6293589"/>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32839393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6_White - Default">
  <a:themeElements>
    <a:clrScheme name="">
      <a:dk1>
        <a:srgbClr val="000000"/>
      </a:dk1>
      <a:lt1>
        <a:srgbClr val="FFFFFF"/>
      </a:lt1>
      <a:dk2>
        <a:srgbClr val="A7A7A7"/>
      </a:dk2>
      <a:lt2>
        <a:srgbClr val="535353"/>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White - Defaul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25400" dist="12700" dir="5400000" algn="ctr" rotWithShape="0">
            <a:srgbClr val="000000">
              <a:alpha val="50000"/>
            </a:srgbClr>
          </a:outerShdw>
        </a:effectLst>
      </a:spPr>
      <a:bodyPr vert="horz" wrap="square" lIns="35718" tIns="35718" rIns="35718" bIns="35718" numCol="1" anchor="ctr" anchorCtr="0" compatLnSpc="1">
        <a:prstTxWarp prst="textNoShape">
          <a:avLst/>
        </a:prstTxWarp>
        <a:spAutoFit/>
      </a:bodyPr>
      <a:lstStyle>
        <a:defPPr marL="0" marR="0" indent="0" algn="ctr" defTabSz="409575" rtl="0" eaLnBrk="1"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pitchFamily="34" charset="0"/>
            <a:cs typeface="Arial" pitchFamily="34" charset="0"/>
            <a:sym typeface="Arial" pitchFamily="34" charset="0"/>
          </a:defRPr>
        </a:defPPr>
      </a:lstStyle>
    </a:spDef>
    <a:ln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25400" dist="12700" dir="5400000" algn="ctr" rotWithShape="0">
            <a:srgbClr val="000000">
              <a:alpha val="50000"/>
            </a:srgbClr>
          </a:outerShdw>
        </a:effectLst>
      </a:spPr>
      <a:bodyPr vert="horz" wrap="square" lIns="35718" tIns="35718" rIns="35718" bIns="35718" numCol="1" anchor="ctr" anchorCtr="0" compatLnSpc="1">
        <a:prstTxWarp prst="textNoShape">
          <a:avLst/>
        </a:prstTxWarp>
        <a:spAutoFit/>
      </a:bodyPr>
      <a:lstStyle>
        <a:defPPr marL="0" marR="0" indent="0" algn="ctr" defTabSz="409575" rtl="0" eaLnBrk="1"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pitchFamily="34" charset="0"/>
            <a:cs typeface="Arial" pitchFamily="34" charset="0"/>
            <a:sym typeface="Arial" pitchFamily="34" charset="0"/>
          </a:defRPr>
        </a:defPPr>
      </a:lstStyle>
    </a:lnDef>
  </a:objectDefaults>
  <a:extraClrSchemeLst/>
</a:theme>
</file>

<file path=ppt/theme/theme3.xml><?xml version="1.0" encoding="utf-8"?>
<a:theme xmlns:a="http://schemas.openxmlformats.org/drawingml/2006/main" name="7_White - Default">
  <a:themeElements>
    <a:clrScheme name="">
      <a:dk1>
        <a:srgbClr val="000000"/>
      </a:dk1>
      <a:lt1>
        <a:srgbClr val="FFFFFF"/>
      </a:lt1>
      <a:dk2>
        <a:srgbClr val="A7A7A7"/>
      </a:dk2>
      <a:lt2>
        <a:srgbClr val="535353"/>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White - Defaul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25400" dist="12700" dir="5400000" algn="ctr" rotWithShape="0">
            <a:srgbClr val="000000">
              <a:alpha val="50000"/>
            </a:srgbClr>
          </a:outerShdw>
        </a:effectLst>
      </a:spPr>
      <a:bodyPr vert="horz" wrap="square" lIns="35718" tIns="35718" rIns="35718" bIns="35718" numCol="1" anchor="ctr" anchorCtr="0" compatLnSpc="1">
        <a:prstTxWarp prst="textNoShape">
          <a:avLst/>
        </a:prstTxWarp>
        <a:spAutoFit/>
      </a:bodyPr>
      <a:lstStyle>
        <a:defPPr marL="0" marR="0" indent="0" algn="ctr" defTabSz="409575" rtl="0" eaLnBrk="1"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pitchFamily="34" charset="0"/>
            <a:cs typeface="Arial" pitchFamily="34" charset="0"/>
            <a:sym typeface="Arial" pitchFamily="34" charset="0"/>
          </a:defRPr>
        </a:defPPr>
      </a:lstStyle>
    </a:spDef>
    <a:lnDef>
      <a:spPr bwMode="auto">
        <a:xfrm>
          <a:off x="0" y="0"/>
          <a:ext cx="1" cy="1"/>
        </a:xfrm>
        <a:custGeom>
          <a:avLst/>
          <a:gdLst/>
          <a:ahLst/>
          <a:cxnLst/>
          <a:rect l="0" t="0" r="0" b="0"/>
          <a:pathLst/>
        </a:custGeom>
        <a:solidFill>
          <a:srgbClr val="FFFFFF"/>
        </a:solidFill>
        <a:ln w="25400" cap="flat" cmpd="sng" algn="ctr">
          <a:solidFill>
            <a:schemeClr val="accent1"/>
          </a:solidFill>
          <a:prstDash val="solid"/>
          <a:round/>
          <a:headEnd type="none" w="med" len="med"/>
          <a:tailEnd type="none" w="med" len="med"/>
        </a:ln>
        <a:effectLst>
          <a:outerShdw blurRad="25400" dist="12700" dir="5400000" algn="ctr" rotWithShape="0">
            <a:srgbClr val="000000">
              <a:alpha val="50000"/>
            </a:srgbClr>
          </a:outerShdw>
        </a:effectLst>
      </a:spPr>
      <a:bodyPr vert="horz" wrap="square" lIns="35718" tIns="35718" rIns="35718" bIns="35718" numCol="1" anchor="ctr" anchorCtr="0" compatLnSpc="1">
        <a:prstTxWarp prst="textNoShape">
          <a:avLst/>
        </a:prstTxWarp>
        <a:spAutoFit/>
      </a:bodyPr>
      <a:lstStyle>
        <a:defPPr marL="0" marR="0" indent="0" algn="ctr" defTabSz="409575" rtl="0" eaLnBrk="1" fontAlgn="base" latinLnBrk="0" hangingPunct="0">
          <a:lnSpc>
            <a:spcPct val="100000"/>
          </a:lnSpc>
          <a:spcBef>
            <a:spcPct val="0"/>
          </a:spcBef>
          <a:spcAft>
            <a:spcPct val="0"/>
          </a:spcAft>
          <a:buClrTx/>
          <a:buSzTx/>
          <a:buFontTx/>
          <a:buNone/>
          <a:tabLst/>
          <a:defRPr kumimoji="0" lang="en-US" altLang="en-US" sz="2400" b="0" i="0" u="none" strike="noStrike" cap="none" normalizeH="0" baseline="0" smtClean="0">
            <a:ln>
              <a:noFill/>
            </a:ln>
            <a:solidFill>
              <a:srgbClr val="000000"/>
            </a:solidFill>
            <a:effectLst/>
            <a:latin typeface="Arial" pitchFamily="34" charset="0"/>
            <a:cs typeface="Arial" pitchFamily="34" charset="0"/>
            <a:sym typeface="Arial" pitchFamily="34" charset="0"/>
          </a:defRPr>
        </a:defPPr>
      </a:lst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183</TotalTime>
  <Words>5405</Words>
  <Application>Microsoft Macintosh PowerPoint</Application>
  <PresentationFormat>On-screen Show (4:3)</PresentationFormat>
  <Paragraphs>181</Paragraphs>
  <Slides>22</Slides>
  <Notes>22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22</vt:i4>
      </vt:variant>
    </vt:vector>
  </HeadingPairs>
  <TitlesOfParts>
    <vt:vector size="27" baseType="lpstr">
      <vt:lpstr>Arial</vt:lpstr>
      <vt:lpstr>Calibri</vt:lpstr>
      <vt:lpstr>Office Theme</vt:lpstr>
      <vt:lpstr>6_White - Default</vt:lpstr>
      <vt:lpstr>7_White - Default</vt:lpstr>
      <vt:lpstr>CSE Principles Comic Project</vt:lpstr>
      <vt:lpstr>Guide to using the images</vt:lpstr>
      <vt:lpstr>The CSE Principles Project</vt:lpstr>
      <vt:lpstr>The 10 Principles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University of Bedfordshire</Company>
  <LinksUpToDate>false</LinksUpToDate>
  <SharedDoc>false</SharedDoc>
  <HyperlinksChanged>false</HyperlinksChanged>
  <AppVersion>15.0031</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Lucie Shuker</dc:creator>
  <cp:lastModifiedBy>Microsoft Office User</cp:lastModifiedBy>
  <cp:revision>27</cp:revision>
  <dcterms:created xsi:type="dcterms:W3CDTF">2017-11-27T10:08:28Z</dcterms:created>
  <dcterms:modified xsi:type="dcterms:W3CDTF">2017-12-14T21:49:05Z</dcterms:modified>
</cp:coreProperties>
</file>